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1.xml" ContentType="application/xml"/>
  <Override PartName="/customXml/itemProps1.xml" ContentType="application/vnd.openxmlformats-officedocument.customXmlProperties+xml"/>
  <Override PartName="/customXml/item2.xml" ContentType="application/xml"/>
  <Override PartName="/customXml/_rels/item1.xml.rels" ContentType="application/vnd.openxmlformats-package.relationships+xml"/>
  <Override PartName="/customXml/_rels/item2.xml.rels" ContentType="application/vnd.openxmlformats-package.relationships+xml"/>
  <Override PartName="/customXml/_rels/item3.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_rels/notesSlide2.xml.rels" ContentType="application/vnd.openxmlformats-package.relationships+xml"/>
  <Override PartName="/ppt/notesSlides/_rels/notesSlide6.xml.rels" ContentType="application/vnd.openxmlformats-package.relationships+xml"/>
  <Override PartName="/ppt/notesSlides/_rels/notesSlide17.xml.rels" ContentType="application/vnd.openxmlformats-package.relationships+xml"/>
  <Override PartName="/ppt/notesSlides/_rels/notesSlide47.xml.rels" ContentType="application/vnd.openxmlformats-package.relationships+xml"/>
  <Override PartName="/ppt/notesSlides/notesSlide2.xml" ContentType="application/vnd.openxmlformats-officedocument.presentationml.notesSlide+xml"/>
  <Override PartName="/ppt/notesSlides/notesSlide6.xml" ContentType="application/vnd.openxmlformats-officedocument.presentationml.notesSlide+xml"/>
  <Override PartName="/ppt/notesSlides/notesSlide17.xml" ContentType="application/vnd.openxmlformats-officedocument.presentationml.notesSlide+xml"/>
  <Override PartName="/ppt/notesSlides/notesSlide47.xml" ContentType="application/vnd.openxmlformats-officedocument.presentationml.notesSlide+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9.xml" ContentType="application/vnd.openxmlformats-officedocument.presentationml.slideLayout+xml"/>
  <Override PartName="/ppt/slideLayouts/slideLayout9.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3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_rels/slideLayout39.xml.rels" ContentType="application/vnd.openxmlformats-package.relationships+xml"/>
  <Override PartName="/ppt/slideLayouts/_rels/slideLayout31.xml.rels" ContentType="application/vnd.openxmlformats-package.relationships+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6.xml" ContentType="application/vnd.openxmlformats-officedocument.presentationml.slide+xml"/>
  <Override PartName="/ppt/slides/slide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22.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_rels/slide26.xml.rels" ContentType="application/vnd.openxmlformats-package.relationships+xml"/>
  <Override PartName="/ppt/slides/_rels/slide9.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37.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media/image28.png" ContentType="image/png"/>
  <Override PartName="/ppt/media/image100.png" ContentType="image/png"/>
  <Override PartName="/ppt/media/image1.jpeg" ContentType="image/jpeg"/>
  <Override PartName="/ppt/media/image59.png" ContentType="image/png"/>
  <Override PartName="/ppt/media/image3.png" ContentType="image/png"/>
  <Override PartName="/ppt/media/image58.png" ContentType="image/png"/>
  <Override PartName="/ppt/media/image2.png" ContentType="image/png"/>
  <Override PartName="/ppt/media/image21.png" ContentType="image/png"/>
  <Override PartName="/ppt/media/image6.jpeg" ContentType="image/jpeg"/>
  <Override PartName="/ppt/media/image70.png" ContentType="image/png"/>
  <Override PartName="/ppt/media/image4.png" ContentType="image/png"/>
  <Override PartName="/ppt/media/image71.png" ContentType="image/png"/>
  <Override PartName="/ppt/media/image5.png" ContentType="image/png"/>
  <Override PartName="/ppt/media/image73.png" ContentType="image/png"/>
  <Override PartName="/ppt/media/image7.png" ContentType="image/png"/>
  <Override PartName="/ppt/media/image74.png" ContentType="image/png"/>
  <Override PartName="/ppt/media/image8.png" ContentType="image/png"/>
  <Override PartName="/ppt/media/image75.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38.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48.png" ContentType="image/png"/>
  <Override PartName="/ppt/media/image49.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media/image56.png" ContentType="image/png"/>
  <Override PartName="/ppt/media/image57.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69.png" ContentType="image/png"/>
  <Override PartName="/ppt/media/image72.png" ContentType="image/png"/>
  <Override PartName="/ppt/media/image76.png" ContentType="image/png"/>
  <Override PartName="/ppt/media/image101.jpeg" ContentType="image/jpeg"/>
  <Override PartName="/ppt/media/image77.png" ContentType="image/png"/>
  <Override PartName="/ppt/media/image78.png" ContentType="image/png"/>
  <Override PartName="/ppt/media/image79.png" ContentType="image/png"/>
  <Override PartName="/ppt/media/image80.png" ContentType="image/png"/>
  <Override PartName="/ppt/media/image81.png" ContentType="image/png"/>
  <Override PartName="/ppt/media/image82.png" ContentType="image/png"/>
  <Override PartName="/ppt/media/image83.png" ContentType="image/png"/>
  <Override PartName="/ppt/media/image84.png" ContentType="image/png"/>
  <Override PartName="/ppt/media/image85.png" ContentType="image/png"/>
  <Override PartName="/ppt/media/image86.png" ContentType="image/png"/>
  <Override PartName="/ppt/media/image87.png" ContentType="image/png"/>
  <Override PartName="/ppt/media/image88.png" ContentType="image/png"/>
  <Override PartName="/ppt/media/image89.png" ContentType="image/png"/>
  <Override PartName="/ppt/media/image90.png" ContentType="image/png"/>
  <Override PartName="/ppt/media/image91.png" ContentType="image/png"/>
  <Override PartName="/ppt/media/image92.png" ContentType="image/png"/>
  <Override PartName="/ppt/media/image93.jpeg" ContentType="image/jpeg"/>
  <Override PartName="/ppt/media/image94.png" ContentType="image/png"/>
  <Override PartName="/ppt/media/image95.png" ContentType="image/png"/>
  <Override PartName="/ppt/media/image96.png" ContentType="image/png"/>
  <Override PartName="/ppt/media/image97.png" ContentType="image/png"/>
  <Override PartName="/ppt/media/image98.png" ContentType="image/png"/>
  <Override PartName="/ppt/media/image99.png" ContentType="image/png"/>
  <Override PartName="/ppt/media/image102.png" ContentType="image/png"/>
  <Override PartName="/ppt/media/image103.png" ContentType="image/png"/>
  <Override PartName="/ppt/media/image104.png" ContentType="image/png"/>
  <Override PartName="/ppt/media/image105.png" ContentType="image/png"/>
  <Override PartName="/ppt/media/image106.png" ContentType="image/png"/>
  <Override PartName="/ppt/media/image107.png" ContentType="image/png"/>
  <Override PartName="/ppt/media/image108.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x="12192000" cy="6858000"/>
  <p:notesSz cx="6858000" cy="1857375"/>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sldImg"/>
          </p:nvPr>
        </p:nvSpPr>
        <p:spPr>
          <a:xfrm>
            <a:off x="533520" y="764280"/>
            <a:ext cx="6704640" cy="3771360"/>
          </a:xfrm>
          <a:prstGeom prst="rect">
            <a:avLst/>
          </a:prstGeom>
        </p:spPr>
        <p:txBody>
          <a:bodyPr lIns="0" rIns="0" tIns="0" bIns="0" anchor="ctr">
            <a:noAutofit/>
          </a:bodyPr>
          <a:p>
            <a:r>
              <a:rPr b="0" lang="en-US" sz="1800" spc="-1" strike="noStrike">
                <a:solidFill>
                  <a:srgbClr val="000000"/>
                </a:solidFill>
                <a:latin typeface="Calibri"/>
              </a:rPr>
              <a:t>Click to move the slide</a:t>
            </a:r>
            <a:endParaRPr b="0" lang="en-US" sz="1800" spc="-1" strike="noStrike">
              <a:solidFill>
                <a:srgbClr val="000000"/>
              </a:solidFill>
              <a:latin typeface="Calibri"/>
            </a:endParaRPr>
          </a:p>
        </p:txBody>
      </p:sp>
      <p:sp>
        <p:nvSpPr>
          <p:cNvPr id="159"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160"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 </a:t>
            </a:r>
            <a:endParaRPr b="0" lang="en-US" sz="1400" spc="-1" strike="noStrike">
              <a:latin typeface="Times New Roman"/>
            </a:endParaRPr>
          </a:p>
        </p:txBody>
      </p:sp>
      <p:sp>
        <p:nvSpPr>
          <p:cNvPr id="161"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 </a:t>
            </a:r>
            <a:endParaRPr b="0" lang="en-US" sz="1400" spc="-1" strike="noStrike">
              <a:latin typeface="Times New Roman"/>
            </a:endParaRPr>
          </a:p>
        </p:txBody>
      </p:sp>
      <p:sp>
        <p:nvSpPr>
          <p:cNvPr id="162"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 </a:t>
            </a:r>
            <a:endParaRPr b="0" lang="en-US" sz="1400" spc="-1" strike="noStrike">
              <a:latin typeface="Times New Roman"/>
            </a:endParaRPr>
          </a:p>
        </p:txBody>
      </p:sp>
      <p:sp>
        <p:nvSpPr>
          <p:cNvPr id="163"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9AED99FF-FE09-4867-A18B-B250EAB88026}" type="slidenum">
              <a:rPr b="0" lang="en-US" sz="1400" spc="-1" strike="noStrike">
                <a:latin typeface="Times New Roman"/>
              </a:rPr>
              <a:t>1</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PlaceHolder 1"/>
          <p:cNvSpPr>
            <a:spLocks noGrp="1"/>
          </p:cNvSpPr>
          <p:nvPr>
            <p:ph type="sldImg"/>
          </p:nvPr>
        </p:nvSpPr>
        <p:spPr>
          <a:xfrm>
            <a:off x="685800" y="1143000"/>
            <a:ext cx="5486040" cy="308592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38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DB0F4103-8604-4130-A8CE-D5D539F72917}"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PlaceHolder 1"/>
          <p:cNvSpPr>
            <a:spLocks noGrp="1"/>
          </p:cNvSpPr>
          <p:nvPr>
            <p:ph type="sldImg"/>
          </p:nvPr>
        </p:nvSpPr>
        <p:spPr>
          <a:xfrm>
            <a:off x="685800" y="1143000"/>
            <a:ext cx="5486040" cy="3085920"/>
          </a:xfrm>
          <a:prstGeom prst="rect">
            <a:avLst/>
          </a:prstGeom>
        </p:spPr>
      </p:sp>
      <p:sp>
        <p:nvSpPr>
          <p:cNvPr id="374"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375" name="TextShape 3"/>
          <p:cNvSpPr txBox="1"/>
          <p:nvPr/>
        </p:nvSpPr>
        <p:spPr>
          <a:xfrm>
            <a:off x="3884760" y="8685360"/>
            <a:ext cx="2971440" cy="458280"/>
          </a:xfrm>
          <a:prstGeom prst="rect">
            <a:avLst/>
          </a:prstGeom>
          <a:noFill/>
          <a:ln>
            <a:noFill/>
          </a:ln>
        </p:spPr>
        <p:txBody>
          <a:bodyPr anchor="b">
            <a:noAutofit/>
          </a:bodyPr>
          <a:p>
            <a:pPr algn="r">
              <a:lnSpc>
                <a:spcPct val="100000"/>
              </a:lnSpc>
            </a:pPr>
            <a:fld id="{6C3C1E6B-C430-4C26-B4FA-6EAF6ABCEB46}" type="slidenum">
              <a:rPr b="0" lang="en-US" sz="1200" spc="-1" strike="noStrike">
                <a:latin typeface="Times New Roman"/>
              </a:rPr>
              <a:t>47</a:t>
            </a:fld>
            <a:endParaRPr b="0" lang="en-US" sz="1200" spc="-1" strike="noStrike">
              <a:latin typeface="Times New Roman"/>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PlaceHolder 1"/>
          <p:cNvSpPr>
            <a:spLocks noGrp="1"/>
          </p:cNvSpPr>
          <p:nvPr>
            <p:ph type="sldImg"/>
          </p:nvPr>
        </p:nvSpPr>
        <p:spPr>
          <a:xfrm>
            <a:off x="685800" y="1143000"/>
            <a:ext cx="5486040" cy="3085920"/>
          </a:xfrm>
          <a:prstGeom prst="rect">
            <a:avLst/>
          </a:prstGeom>
        </p:spPr>
      </p:sp>
      <p:sp>
        <p:nvSpPr>
          <p:cNvPr id="383"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38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70E3F983-7150-478D-85EA-49D6BAC56599}"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PlaceHolder 1"/>
          <p:cNvSpPr>
            <a:spLocks noGrp="1"/>
          </p:cNvSpPr>
          <p:nvPr>
            <p:ph type="sldImg"/>
          </p:nvPr>
        </p:nvSpPr>
        <p:spPr>
          <a:xfrm>
            <a:off x="685800" y="1143000"/>
            <a:ext cx="5486040" cy="3085920"/>
          </a:xfrm>
          <a:prstGeom prst="rect">
            <a:avLst/>
          </a:prstGeom>
        </p:spPr>
      </p:sp>
      <p:sp>
        <p:nvSpPr>
          <p:cNvPr id="377"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378" name="TextShape 3"/>
          <p:cNvSpPr txBox="1"/>
          <p:nvPr/>
        </p:nvSpPr>
        <p:spPr>
          <a:xfrm>
            <a:off x="3884760" y="8685360"/>
            <a:ext cx="2971440" cy="458280"/>
          </a:xfrm>
          <a:prstGeom prst="rect">
            <a:avLst/>
          </a:prstGeom>
          <a:noFill/>
          <a:ln>
            <a:noFill/>
          </a:ln>
        </p:spPr>
        <p:txBody>
          <a:bodyPr anchor="b">
            <a:noAutofit/>
          </a:bodyPr>
          <a:p>
            <a:pPr algn="r">
              <a:lnSpc>
                <a:spcPct val="100000"/>
              </a:lnSpc>
            </a:pPr>
            <a:fld id="{3530C0FE-377C-422A-BE90-7BCA85888B28}" type="slidenum">
              <a:rPr b="0" lang="en-US" sz="1200" spc="-1" strike="noStrike">
                <a:latin typeface="Times New Roman"/>
              </a:rPr>
              <a:t>47</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5" name="PlaceHolder 2"/>
          <p:cNvSpPr>
            <a:spLocks noGrp="1"/>
          </p:cNvSpPr>
          <p:nvPr>
            <p:ph type="body"/>
          </p:nvPr>
        </p:nvSpPr>
        <p:spPr>
          <a:xfrm>
            <a:off x="838080" y="365040"/>
            <a:ext cx="773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26" name="PlaceHolder 3"/>
          <p:cNvSpPr>
            <a:spLocks noGrp="1"/>
          </p:cNvSpPr>
          <p:nvPr>
            <p:ph type="body"/>
          </p:nvPr>
        </p:nvSpPr>
        <p:spPr>
          <a:xfrm>
            <a:off x="838080" y="3400920"/>
            <a:ext cx="773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8" name="PlaceHolder 2"/>
          <p:cNvSpPr>
            <a:spLocks noGrp="1"/>
          </p:cNvSpPr>
          <p:nvPr>
            <p:ph type="body"/>
          </p:nvPr>
        </p:nvSpPr>
        <p:spPr>
          <a:xfrm>
            <a:off x="83808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29" name="PlaceHolder 3"/>
          <p:cNvSpPr>
            <a:spLocks noGrp="1"/>
          </p:cNvSpPr>
          <p:nvPr>
            <p:ph type="body"/>
          </p:nvPr>
        </p:nvSpPr>
        <p:spPr>
          <a:xfrm>
            <a:off x="480096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30" name="PlaceHolder 4"/>
          <p:cNvSpPr>
            <a:spLocks noGrp="1"/>
          </p:cNvSpPr>
          <p:nvPr>
            <p:ph type="body"/>
          </p:nvPr>
        </p:nvSpPr>
        <p:spPr>
          <a:xfrm>
            <a:off x="83808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31" name="PlaceHolder 5"/>
          <p:cNvSpPr>
            <a:spLocks noGrp="1"/>
          </p:cNvSpPr>
          <p:nvPr>
            <p:ph type="body"/>
          </p:nvPr>
        </p:nvSpPr>
        <p:spPr>
          <a:xfrm>
            <a:off x="480096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33" name="PlaceHolder 2"/>
          <p:cNvSpPr>
            <a:spLocks noGrp="1"/>
          </p:cNvSpPr>
          <p:nvPr>
            <p:ph type="body"/>
          </p:nvPr>
        </p:nvSpPr>
        <p:spPr>
          <a:xfrm>
            <a:off x="838080" y="36504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34" name="PlaceHolder 3"/>
          <p:cNvSpPr>
            <a:spLocks noGrp="1"/>
          </p:cNvSpPr>
          <p:nvPr>
            <p:ph type="body"/>
          </p:nvPr>
        </p:nvSpPr>
        <p:spPr>
          <a:xfrm>
            <a:off x="3453120" y="36504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35" name="PlaceHolder 4"/>
          <p:cNvSpPr>
            <a:spLocks noGrp="1"/>
          </p:cNvSpPr>
          <p:nvPr>
            <p:ph type="body"/>
          </p:nvPr>
        </p:nvSpPr>
        <p:spPr>
          <a:xfrm>
            <a:off x="6068160" y="36504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36" name="PlaceHolder 5"/>
          <p:cNvSpPr>
            <a:spLocks noGrp="1"/>
          </p:cNvSpPr>
          <p:nvPr>
            <p:ph type="body"/>
          </p:nvPr>
        </p:nvSpPr>
        <p:spPr>
          <a:xfrm>
            <a:off x="838080" y="340092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37" name="PlaceHolder 6"/>
          <p:cNvSpPr>
            <a:spLocks noGrp="1"/>
          </p:cNvSpPr>
          <p:nvPr>
            <p:ph type="body"/>
          </p:nvPr>
        </p:nvSpPr>
        <p:spPr>
          <a:xfrm>
            <a:off x="3453120" y="340092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38" name="PlaceHolder 7"/>
          <p:cNvSpPr>
            <a:spLocks noGrp="1"/>
          </p:cNvSpPr>
          <p:nvPr>
            <p:ph type="body"/>
          </p:nvPr>
        </p:nvSpPr>
        <p:spPr>
          <a:xfrm>
            <a:off x="6068160" y="340092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43" name="PlaceHolder 2"/>
          <p:cNvSpPr>
            <a:spLocks noGrp="1"/>
          </p:cNvSpPr>
          <p:nvPr>
            <p:ph type="subTitle"/>
          </p:nvPr>
        </p:nvSpPr>
        <p:spPr>
          <a:xfrm>
            <a:off x="838080" y="365040"/>
            <a:ext cx="7733880" cy="58114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45" name="PlaceHolder 2"/>
          <p:cNvSpPr>
            <a:spLocks noGrp="1"/>
          </p:cNvSpPr>
          <p:nvPr>
            <p:ph type="body"/>
          </p:nvPr>
        </p:nvSpPr>
        <p:spPr>
          <a:xfrm>
            <a:off x="838080" y="365040"/>
            <a:ext cx="7733880" cy="58114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47" name="PlaceHolder 2"/>
          <p:cNvSpPr>
            <a:spLocks noGrp="1"/>
          </p:cNvSpPr>
          <p:nvPr>
            <p:ph type="body"/>
          </p:nvPr>
        </p:nvSpPr>
        <p:spPr>
          <a:xfrm>
            <a:off x="83808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
        <p:nvSpPr>
          <p:cNvPr id="48" name="PlaceHolder 3"/>
          <p:cNvSpPr>
            <a:spLocks noGrp="1"/>
          </p:cNvSpPr>
          <p:nvPr>
            <p:ph type="body"/>
          </p:nvPr>
        </p:nvSpPr>
        <p:spPr>
          <a:xfrm>
            <a:off x="480096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52" name="PlaceHolder 2"/>
          <p:cNvSpPr>
            <a:spLocks noGrp="1"/>
          </p:cNvSpPr>
          <p:nvPr>
            <p:ph type="body"/>
          </p:nvPr>
        </p:nvSpPr>
        <p:spPr>
          <a:xfrm>
            <a:off x="83808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53" name="PlaceHolder 3"/>
          <p:cNvSpPr>
            <a:spLocks noGrp="1"/>
          </p:cNvSpPr>
          <p:nvPr>
            <p:ph type="body"/>
          </p:nvPr>
        </p:nvSpPr>
        <p:spPr>
          <a:xfrm>
            <a:off x="480096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
        <p:nvSpPr>
          <p:cNvPr id="54" name="PlaceHolder 4"/>
          <p:cNvSpPr>
            <a:spLocks noGrp="1"/>
          </p:cNvSpPr>
          <p:nvPr>
            <p:ph type="body"/>
          </p:nvPr>
        </p:nvSpPr>
        <p:spPr>
          <a:xfrm>
            <a:off x="83808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4" name="PlaceHolder 2"/>
          <p:cNvSpPr>
            <a:spLocks noGrp="1"/>
          </p:cNvSpPr>
          <p:nvPr>
            <p:ph type="subTitle"/>
          </p:nvPr>
        </p:nvSpPr>
        <p:spPr>
          <a:xfrm>
            <a:off x="838080" y="365040"/>
            <a:ext cx="7733880" cy="58114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56" name="PlaceHolder 2"/>
          <p:cNvSpPr>
            <a:spLocks noGrp="1"/>
          </p:cNvSpPr>
          <p:nvPr>
            <p:ph type="body"/>
          </p:nvPr>
        </p:nvSpPr>
        <p:spPr>
          <a:xfrm>
            <a:off x="83808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
        <p:nvSpPr>
          <p:cNvPr id="57" name="PlaceHolder 3"/>
          <p:cNvSpPr>
            <a:spLocks noGrp="1"/>
          </p:cNvSpPr>
          <p:nvPr>
            <p:ph type="body"/>
          </p:nvPr>
        </p:nvSpPr>
        <p:spPr>
          <a:xfrm>
            <a:off x="480096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58" name="PlaceHolder 4"/>
          <p:cNvSpPr>
            <a:spLocks noGrp="1"/>
          </p:cNvSpPr>
          <p:nvPr>
            <p:ph type="body"/>
          </p:nvPr>
        </p:nvSpPr>
        <p:spPr>
          <a:xfrm>
            <a:off x="480096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0" name="PlaceHolder 2"/>
          <p:cNvSpPr>
            <a:spLocks noGrp="1"/>
          </p:cNvSpPr>
          <p:nvPr>
            <p:ph type="body"/>
          </p:nvPr>
        </p:nvSpPr>
        <p:spPr>
          <a:xfrm>
            <a:off x="83808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61" name="PlaceHolder 3"/>
          <p:cNvSpPr>
            <a:spLocks noGrp="1"/>
          </p:cNvSpPr>
          <p:nvPr>
            <p:ph type="body"/>
          </p:nvPr>
        </p:nvSpPr>
        <p:spPr>
          <a:xfrm>
            <a:off x="480096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62" name="PlaceHolder 4"/>
          <p:cNvSpPr>
            <a:spLocks noGrp="1"/>
          </p:cNvSpPr>
          <p:nvPr>
            <p:ph type="body"/>
          </p:nvPr>
        </p:nvSpPr>
        <p:spPr>
          <a:xfrm>
            <a:off x="838080" y="3400920"/>
            <a:ext cx="773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4" name="PlaceHolder 2"/>
          <p:cNvSpPr>
            <a:spLocks noGrp="1"/>
          </p:cNvSpPr>
          <p:nvPr>
            <p:ph type="body"/>
          </p:nvPr>
        </p:nvSpPr>
        <p:spPr>
          <a:xfrm>
            <a:off x="838080" y="365040"/>
            <a:ext cx="773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65" name="PlaceHolder 3"/>
          <p:cNvSpPr>
            <a:spLocks noGrp="1"/>
          </p:cNvSpPr>
          <p:nvPr>
            <p:ph type="body"/>
          </p:nvPr>
        </p:nvSpPr>
        <p:spPr>
          <a:xfrm>
            <a:off x="838080" y="3400920"/>
            <a:ext cx="773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7" name="PlaceHolder 2"/>
          <p:cNvSpPr>
            <a:spLocks noGrp="1"/>
          </p:cNvSpPr>
          <p:nvPr>
            <p:ph type="body"/>
          </p:nvPr>
        </p:nvSpPr>
        <p:spPr>
          <a:xfrm>
            <a:off x="83808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68" name="PlaceHolder 3"/>
          <p:cNvSpPr>
            <a:spLocks noGrp="1"/>
          </p:cNvSpPr>
          <p:nvPr>
            <p:ph type="body"/>
          </p:nvPr>
        </p:nvSpPr>
        <p:spPr>
          <a:xfrm>
            <a:off x="480096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69" name="PlaceHolder 4"/>
          <p:cNvSpPr>
            <a:spLocks noGrp="1"/>
          </p:cNvSpPr>
          <p:nvPr>
            <p:ph type="body"/>
          </p:nvPr>
        </p:nvSpPr>
        <p:spPr>
          <a:xfrm>
            <a:off x="83808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70" name="PlaceHolder 5"/>
          <p:cNvSpPr>
            <a:spLocks noGrp="1"/>
          </p:cNvSpPr>
          <p:nvPr>
            <p:ph type="body"/>
          </p:nvPr>
        </p:nvSpPr>
        <p:spPr>
          <a:xfrm>
            <a:off x="480096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72" name="PlaceHolder 2"/>
          <p:cNvSpPr>
            <a:spLocks noGrp="1"/>
          </p:cNvSpPr>
          <p:nvPr>
            <p:ph type="body"/>
          </p:nvPr>
        </p:nvSpPr>
        <p:spPr>
          <a:xfrm>
            <a:off x="838080" y="36504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73" name="PlaceHolder 3"/>
          <p:cNvSpPr>
            <a:spLocks noGrp="1"/>
          </p:cNvSpPr>
          <p:nvPr>
            <p:ph type="body"/>
          </p:nvPr>
        </p:nvSpPr>
        <p:spPr>
          <a:xfrm>
            <a:off x="3453120" y="36504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74" name="PlaceHolder 4"/>
          <p:cNvSpPr>
            <a:spLocks noGrp="1"/>
          </p:cNvSpPr>
          <p:nvPr>
            <p:ph type="body"/>
          </p:nvPr>
        </p:nvSpPr>
        <p:spPr>
          <a:xfrm>
            <a:off x="6068160" y="36504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75" name="PlaceHolder 5"/>
          <p:cNvSpPr>
            <a:spLocks noGrp="1"/>
          </p:cNvSpPr>
          <p:nvPr>
            <p:ph type="body"/>
          </p:nvPr>
        </p:nvSpPr>
        <p:spPr>
          <a:xfrm>
            <a:off x="838080" y="340092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76" name="PlaceHolder 6"/>
          <p:cNvSpPr>
            <a:spLocks noGrp="1"/>
          </p:cNvSpPr>
          <p:nvPr>
            <p:ph type="body"/>
          </p:nvPr>
        </p:nvSpPr>
        <p:spPr>
          <a:xfrm>
            <a:off x="3453120" y="340092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77" name="PlaceHolder 7"/>
          <p:cNvSpPr>
            <a:spLocks noGrp="1"/>
          </p:cNvSpPr>
          <p:nvPr>
            <p:ph type="body"/>
          </p:nvPr>
        </p:nvSpPr>
        <p:spPr>
          <a:xfrm>
            <a:off x="6068160" y="340092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84" name="PlaceHolder 2"/>
          <p:cNvSpPr>
            <a:spLocks noGrp="1"/>
          </p:cNvSpPr>
          <p:nvPr>
            <p:ph type="subTitle"/>
          </p:nvPr>
        </p:nvSpPr>
        <p:spPr>
          <a:xfrm>
            <a:off x="838080" y="365040"/>
            <a:ext cx="7733880" cy="58114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86" name="PlaceHolder 2"/>
          <p:cNvSpPr>
            <a:spLocks noGrp="1"/>
          </p:cNvSpPr>
          <p:nvPr>
            <p:ph type="body"/>
          </p:nvPr>
        </p:nvSpPr>
        <p:spPr>
          <a:xfrm>
            <a:off x="838080" y="365040"/>
            <a:ext cx="7733880" cy="58114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88" name="PlaceHolder 2"/>
          <p:cNvSpPr>
            <a:spLocks noGrp="1"/>
          </p:cNvSpPr>
          <p:nvPr>
            <p:ph type="body"/>
          </p:nvPr>
        </p:nvSpPr>
        <p:spPr>
          <a:xfrm>
            <a:off x="83808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
        <p:nvSpPr>
          <p:cNvPr id="89" name="PlaceHolder 3"/>
          <p:cNvSpPr>
            <a:spLocks noGrp="1"/>
          </p:cNvSpPr>
          <p:nvPr>
            <p:ph type="body"/>
          </p:nvPr>
        </p:nvSpPr>
        <p:spPr>
          <a:xfrm>
            <a:off x="480096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 name="PlaceHolder 2"/>
          <p:cNvSpPr>
            <a:spLocks noGrp="1"/>
          </p:cNvSpPr>
          <p:nvPr>
            <p:ph type="body"/>
          </p:nvPr>
        </p:nvSpPr>
        <p:spPr>
          <a:xfrm>
            <a:off x="838080" y="365040"/>
            <a:ext cx="7733880" cy="58114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93" name="PlaceHolder 2"/>
          <p:cNvSpPr>
            <a:spLocks noGrp="1"/>
          </p:cNvSpPr>
          <p:nvPr>
            <p:ph type="body"/>
          </p:nvPr>
        </p:nvSpPr>
        <p:spPr>
          <a:xfrm>
            <a:off x="83808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94" name="PlaceHolder 3"/>
          <p:cNvSpPr>
            <a:spLocks noGrp="1"/>
          </p:cNvSpPr>
          <p:nvPr>
            <p:ph type="body"/>
          </p:nvPr>
        </p:nvSpPr>
        <p:spPr>
          <a:xfrm>
            <a:off x="480096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
        <p:nvSpPr>
          <p:cNvPr id="95" name="PlaceHolder 4"/>
          <p:cNvSpPr>
            <a:spLocks noGrp="1"/>
          </p:cNvSpPr>
          <p:nvPr>
            <p:ph type="body"/>
          </p:nvPr>
        </p:nvSpPr>
        <p:spPr>
          <a:xfrm>
            <a:off x="83808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97" name="PlaceHolder 2"/>
          <p:cNvSpPr>
            <a:spLocks noGrp="1"/>
          </p:cNvSpPr>
          <p:nvPr>
            <p:ph type="body"/>
          </p:nvPr>
        </p:nvSpPr>
        <p:spPr>
          <a:xfrm>
            <a:off x="83808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
        <p:nvSpPr>
          <p:cNvPr id="98" name="PlaceHolder 3"/>
          <p:cNvSpPr>
            <a:spLocks noGrp="1"/>
          </p:cNvSpPr>
          <p:nvPr>
            <p:ph type="body"/>
          </p:nvPr>
        </p:nvSpPr>
        <p:spPr>
          <a:xfrm>
            <a:off x="480096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99" name="PlaceHolder 4"/>
          <p:cNvSpPr>
            <a:spLocks noGrp="1"/>
          </p:cNvSpPr>
          <p:nvPr>
            <p:ph type="body"/>
          </p:nvPr>
        </p:nvSpPr>
        <p:spPr>
          <a:xfrm>
            <a:off x="480096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01" name="PlaceHolder 2"/>
          <p:cNvSpPr>
            <a:spLocks noGrp="1"/>
          </p:cNvSpPr>
          <p:nvPr>
            <p:ph type="body"/>
          </p:nvPr>
        </p:nvSpPr>
        <p:spPr>
          <a:xfrm>
            <a:off x="83808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02" name="PlaceHolder 3"/>
          <p:cNvSpPr>
            <a:spLocks noGrp="1"/>
          </p:cNvSpPr>
          <p:nvPr>
            <p:ph type="body"/>
          </p:nvPr>
        </p:nvSpPr>
        <p:spPr>
          <a:xfrm>
            <a:off x="480096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03" name="PlaceHolder 4"/>
          <p:cNvSpPr>
            <a:spLocks noGrp="1"/>
          </p:cNvSpPr>
          <p:nvPr>
            <p:ph type="body"/>
          </p:nvPr>
        </p:nvSpPr>
        <p:spPr>
          <a:xfrm>
            <a:off x="838080" y="3400920"/>
            <a:ext cx="773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05" name="PlaceHolder 2"/>
          <p:cNvSpPr>
            <a:spLocks noGrp="1"/>
          </p:cNvSpPr>
          <p:nvPr>
            <p:ph type="body"/>
          </p:nvPr>
        </p:nvSpPr>
        <p:spPr>
          <a:xfrm>
            <a:off x="838080" y="365040"/>
            <a:ext cx="773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06" name="PlaceHolder 3"/>
          <p:cNvSpPr>
            <a:spLocks noGrp="1"/>
          </p:cNvSpPr>
          <p:nvPr>
            <p:ph type="body"/>
          </p:nvPr>
        </p:nvSpPr>
        <p:spPr>
          <a:xfrm>
            <a:off x="838080" y="3400920"/>
            <a:ext cx="773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08" name="PlaceHolder 2"/>
          <p:cNvSpPr>
            <a:spLocks noGrp="1"/>
          </p:cNvSpPr>
          <p:nvPr>
            <p:ph type="body"/>
          </p:nvPr>
        </p:nvSpPr>
        <p:spPr>
          <a:xfrm>
            <a:off x="83808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09" name="PlaceHolder 3"/>
          <p:cNvSpPr>
            <a:spLocks noGrp="1"/>
          </p:cNvSpPr>
          <p:nvPr>
            <p:ph type="body"/>
          </p:nvPr>
        </p:nvSpPr>
        <p:spPr>
          <a:xfrm>
            <a:off x="480096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10" name="PlaceHolder 4"/>
          <p:cNvSpPr>
            <a:spLocks noGrp="1"/>
          </p:cNvSpPr>
          <p:nvPr>
            <p:ph type="body"/>
          </p:nvPr>
        </p:nvSpPr>
        <p:spPr>
          <a:xfrm>
            <a:off x="83808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11" name="PlaceHolder 5"/>
          <p:cNvSpPr>
            <a:spLocks noGrp="1"/>
          </p:cNvSpPr>
          <p:nvPr>
            <p:ph type="body"/>
          </p:nvPr>
        </p:nvSpPr>
        <p:spPr>
          <a:xfrm>
            <a:off x="480096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13" name="PlaceHolder 2"/>
          <p:cNvSpPr>
            <a:spLocks noGrp="1"/>
          </p:cNvSpPr>
          <p:nvPr>
            <p:ph type="body"/>
          </p:nvPr>
        </p:nvSpPr>
        <p:spPr>
          <a:xfrm>
            <a:off x="838080" y="36504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14" name="PlaceHolder 3"/>
          <p:cNvSpPr>
            <a:spLocks noGrp="1"/>
          </p:cNvSpPr>
          <p:nvPr>
            <p:ph type="body"/>
          </p:nvPr>
        </p:nvSpPr>
        <p:spPr>
          <a:xfrm>
            <a:off x="3453120" y="36504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15" name="PlaceHolder 4"/>
          <p:cNvSpPr>
            <a:spLocks noGrp="1"/>
          </p:cNvSpPr>
          <p:nvPr>
            <p:ph type="body"/>
          </p:nvPr>
        </p:nvSpPr>
        <p:spPr>
          <a:xfrm>
            <a:off x="6068160" y="36504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16" name="PlaceHolder 5"/>
          <p:cNvSpPr>
            <a:spLocks noGrp="1"/>
          </p:cNvSpPr>
          <p:nvPr>
            <p:ph type="body"/>
          </p:nvPr>
        </p:nvSpPr>
        <p:spPr>
          <a:xfrm>
            <a:off x="838080" y="340092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17" name="PlaceHolder 6"/>
          <p:cNvSpPr>
            <a:spLocks noGrp="1"/>
          </p:cNvSpPr>
          <p:nvPr>
            <p:ph type="body"/>
          </p:nvPr>
        </p:nvSpPr>
        <p:spPr>
          <a:xfrm>
            <a:off x="3453120" y="340092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18" name="PlaceHolder 7"/>
          <p:cNvSpPr>
            <a:spLocks noGrp="1"/>
          </p:cNvSpPr>
          <p:nvPr>
            <p:ph type="body"/>
          </p:nvPr>
        </p:nvSpPr>
        <p:spPr>
          <a:xfrm>
            <a:off x="6068160" y="340092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23" name="PlaceHolder 2"/>
          <p:cNvSpPr>
            <a:spLocks noGrp="1"/>
          </p:cNvSpPr>
          <p:nvPr>
            <p:ph type="subTitle"/>
          </p:nvPr>
        </p:nvSpPr>
        <p:spPr>
          <a:xfrm>
            <a:off x="838080" y="365040"/>
            <a:ext cx="7733880" cy="58114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25" name="PlaceHolder 2"/>
          <p:cNvSpPr>
            <a:spLocks noGrp="1"/>
          </p:cNvSpPr>
          <p:nvPr>
            <p:ph type="body"/>
          </p:nvPr>
        </p:nvSpPr>
        <p:spPr>
          <a:xfrm>
            <a:off x="838080" y="365040"/>
            <a:ext cx="7733880" cy="58114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8" name="PlaceHolder 2"/>
          <p:cNvSpPr>
            <a:spLocks noGrp="1"/>
          </p:cNvSpPr>
          <p:nvPr>
            <p:ph type="body"/>
          </p:nvPr>
        </p:nvSpPr>
        <p:spPr>
          <a:xfrm>
            <a:off x="83808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
        <p:nvSpPr>
          <p:cNvPr id="9" name="PlaceHolder 3"/>
          <p:cNvSpPr>
            <a:spLocks noGrp="1"/>
          </p:cNvSpPr>
          <p:nvPr>
            <p:ph type="body"/>
          </p:nvPr>
        </p:nvSpPr>
        <p:spPr>
          <a:xfrm>
            <a:off x="480096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27" name="PlaceHolder 2"/>
          <p:cNvSpPr>
            <a:spLocks noGrp="1"/>
          </p:cNvSpPr>
          <p:nvPr>
            <p:ph type="body"/>
          </p:nvPr>
        </p:nvSpPr>
        <p:spPr>
          <a:xfrm>
            <a:off x="83808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
        <p:nvSpPr>
          <p:cNvPr id="128" name="PlaceHolder 3"/>
          <p:cNvSpPr>
            <a:spLocks noGrp="1"/>
          </p:cNvSpPr>
          <p:nvPr>
            <p:ph type="body"/>
          </p:nvPr>
        </p:nvSpPr>
        <p:spPr>
          <a:xfrm>
            <a:off x="480096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32" name="PlaceHolder 2"/>
          <p:cNvSpPr>
            <a:spLocks noGrp="1"/>
          </p:cNvSpPr>
          <p:nvPr>
            <p:ph type="body"/>
          </p:nvPr>
        </p:nvSpPr>
        <p:spPr>
          <a:xfrm>
            <a:off x="83808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33" name="PlaceHolder 3"/>
          <p:cNvSpPr>
            <a:spLocks noGrp="1"/>
          </p:cNvSpPr>
          <p:nvPr>
            <p:ph type="body"/>
          </p:nvPr>
        </p:nvSpPr>
        <p:spPr>
          <a:xfrm>
            <a:off x="480096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
        <p:nvSpPr>
          <p:cNvPr id="134" name="PlaceHolder 4"/>
          <p:cNvSpPr>
            <a:spLocks noGrp="1"/>
          </p:cNvSpPr>
          <p:nvPr>
            <p:ph type="body"/>
          </p:nvPr>
        </p:nvSpPr>
        <p:spPr>
          <a:xfrm>
            <a:off x="83808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36" name="PlaceHolder 2"/>
          <p:cNvSpPr>
            <a:spLocks noGrp="1"/>
          </p:cNvSpPr>
          <p:nvPr>
            <p:ph type="body"/>
          </p:nvPr>
        </p:nvSpPr>
        <p:spPr>
          <a:xfrm>
            <a:off x="83808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
        <p:nvSpPr>
          <p:cNvPr id="137" name="PlaceHolder 3"/>
          <p:cNvSpPr>
            <a:spLocks noGrp="1"/>
          </p:cNvSpPr>
          <p:nvPr>
            <p:ph type="body"/>
          </p:nvPr>
        </p:nvSpPr>
        <p:spPr>
          <a:xfrm>
            <a:off x="480096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38" name="PlaceHolder 4"/>
          <p:cNvSpPr>
            <a:spLocks noGrp="1"/>
          </p:cNvSpPr>
          <p:nvPr>
            <p:ph type="body"/>
          </p:nvPr>
        </p:nvSpPr>
        <p:spPr>
          <a:xfrm>
            <a:off x="480096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40" name="PlaceHolder 2"/>
          <p:cNvSpPr>
            <a:spLocks noGrp="1"/>
          </p:cNvSpPr>
          <p:nvPr>
            <p:ph type="body"/>
          </p:nvPr>
        </p:nvSpPr>
        <p:spPr>
          <a:xfrm>
            <a:off x="83808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41" name="PlaceHolder 3"/>
          <p:cNvSpPr>
            <a:spLocks noGrp="1"/>
          </p:cNvSpPr>
          <p:nvPr>
            <p:ph type="body"/>
          </p:nvPr>
        </p:nvSpPr>
        <p:spPr>
          <a:xfrm>
            <a:off x="480096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42" name="PlaceHolder 4"/>
          <p:cNvSpPr>
            <a:spLocks noGrp="1"/>
          </p:cNvSpPr>
          <p:nvPr>
            <p:ph type="body"/>
          </p:nvPr>
        </p:nvSpPr>
        <p:spPr>
          <a:xfrm>
            <a:off x="838080" y="3400920"/>
            <a:ext cx="773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44" name="PlaceHolder 2"/>
          <p:cNvSpPr>
            <a:spLocks noGrp="1"/>
          </p:cNvSpPr>
          <p:nvPr>
            <p:ph type="body"/>
          </p:nvPr>
        </p:nvSpPr>
        <p:spPr>
          <a:xfrm>
            <a:off x="838080" y="365040"/>
            <a:ext cx="773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45" name="PlaceHolder 3"/>
          <p:cNvSpPr>
            <a:spLocks noGrp="1"/>
          </p:cNvSpPr>
          <p:nvPr>
            <p:ph type="body"/>
          </p:nvPr>
        </p:nvSpPr>
        <p:spPr>
          <a:xfrm>
            <a:off x="838080" y="3400920"/>
            <a:ext cx="773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47" name="PlaceHolder 2"/>
          <p:cNvSpPr>
            <a:spLocks noGrp="1"/>
          </p:cNvSpPr>
          <p:nvPr>
            <p:ph type="body"/>
          </p:nvPr>
        </p:nvSpPr>
        <p:spPr>
          <a:xfrm>
            <a:off x="83808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48" name="PlaceHolder 3"/>
          <p:cNvSpPr>
            <a:spLocks noGrp="1"/>
          </p:cNvSpPr>
          <p:nvPr>
            <p:ph type="body"/>
          </p:nvPr>
        </p:nvSpPr>
        <p:spPr>
          <a:xfrm>
            <a:off x="480096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49" name="PlaceHolder 4"/>
          <p:cNvSpPr>
            <a:spLocks noGrp="1"/>
          </p:cNvSpPr>
          <p:nvPr>
            <p:ph type="body"/>
          </p:nvPr>
        </p:nvSpPr>
        <p:spPr>
          <a:xfrm>
            <a:off x="83808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50" name="PlaceHolder 5"/>
          <p:cNvSpPr>
            <a:spLocks noGrp="1"/>
          </p:cNvSpPr>
          <p:nvPr>
            <p:ph type="body"/>
          </p:nvPr>
        </p:nvSpPr>
        <p:spPr>
          <a:xfrm>
            <a:off x="480096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52" name="PlaceHolder 2"/>
          <p:cNvSpPr>
            <a:spLocks noGrp="1"/>
          </p:cNvSpPr>
          <p:nvPr>
            <p:ph type="body"/>
          </p:nvPr>
        </p:nvSpPr>
        <p:spPr>
          <a:xfrm>
            <a:off x="838080" y="36504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53" name="PlaceHolder 3"/>
          <p:cNvSpPr>
            <a:spLocks noGrp="1"/>
          </p:cNvSpPr>
          <p:nvPr>
            <p:ph type="body"/>
          </p:nvPr>
        </p:nvSpPr>
        <p:spPr>
          <a:xfrm>
            <a:off x="3453120" y="36504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54" name="PlaceHolder 4"/>
          <p:cNvSpPr>
            <a:spLocks noGrp="1"/>
          </p:cNvSpPr>
          <p:nvPr>
            <p:ph type="body"/>
          </p:nvPr>
        </p:nvSpPr>
        <p:spPr>
          <a:xfrm>
            <a:off x="6068160" y="36504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55" name="PlaceHolder 5"/>
          <p:cNvSpPr>
            <a:spLocks noGrp="1"/>
          </p:cNvSpPr>
          <p:nvPr>
            <p:ph type="body"/>
          </p:nvPr>
        </p:nvSpPr>
        <p:spPr>
          <a:xfrm>
            <a:off x="838080" y="340092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56" name="PlaceHolder 6"/>
          <p:cNvSpPr>
            <a:spLocks noGrp="1"/>
          </p:cNvSpPr>
          <p:nvPr>
            <p:ph type="body"/>
          </p:nvPr>
        </p:nvSpPr>
        <p:spPr>
          <a:xfrm>
            <a:off x="3453120" y="340092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57" name="PlaceHolder 7"/>
          <p:cNvSpPr>
            <a:spLocks noGrp="1"/>
          </p:cNvSpPr>
          <p:nvPr>
            <p:ph type="body"/>
          </p:nvPr>
        </p:nvSpPr>
        <p:spPr>
          <a:xfrm>
            <a:off x="6068160" y="340092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3" name="PlaceHolder 2"/>
          <p:cNvSpPr>
            <a:spLocks noGrp="1"/>
          </p:cNvSpPr>
          <p:nvPr>
            <p:ph type="body"/>
          </p:nvPr>
        </p:nvSpPr>
        <p:spPr>
          <a:xfrm>
            <a:off x="83808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4" name="PlaceHolder 3"/>
          <p:cNvSpPr>
            <a:spLocks noGrp="1"/>
          </p:cNvSpPr>
          <p:nvPr>
            <p:ph type="body"/>
          </p:nvPr>
        </p:nvSpPr>
        <p:spPr>
          <a:xfrm>
            <a:off x="480096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
        <p:nvSpPr>
          <p:cNvPr id="15" name="PlaceHolder 4"/>
          <p:cNvSpPr>
            <a:spLocks noGrp="1"/>
          </p:cNvSpPr>
          <p:nvPr>
            <p:ph type="body"/>
          </p:nvPr>
        </p:nvSpPr>
        <p:spPr>
          <a:xfrm>
            <a:off x="83808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7" name="PlaceHolder 2"/>
          <p:cNvSpPr>
            <a:spLocks noGrp="1"/>
          </p:cNvSpPr>
          <p:nvPr>
            <p:ph type="body"/>
          </p:nvPr>
        </p:nvSpPr>
        <p:spPr>
          <a:xfrm>
            <a:off x="83808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
        <p:nvSpPr>
          <p:cNvPr id="18" name="PlaceHolder 3"/>
          <p:cNvSpPr>
            <a:spLocks noGrp="1"/>
          </p:cNvSpPr>
          <p:nvPr>
            <p:ph type="body"/>
          </p:nvPr>
        </p:nvSpPr>
        <p:spPr>
          <a:xfrm>
            <a:off x="480096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9" name="PlaceHolder 4"/>
          <p:cNvSpPr>
            <a:spLocks noGrp="1"/>
          </p:cNvSpPr>
          <p:nvPr>
            <p:ph type="body"/>
          </p:nvPr>
        </p:nvSpPr>
        <p:spPr>
          <a:xfrm>
            <a:off x="480096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1" name="PlaceHolder 2"/>
          <p:cNvSpPr>
            <a:spLocks noGrp="1"/>
          </p:cNvSpPr>
          <p:nvPr>
            <p:ph type="body"/>
          </p:nvPr>
        </p:nvSpPr>
        <p:spPr>
          <a:xfrm>
            <a:off x="83808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22" name="PlaceHolder 3"/>
          <p:cNvSpPr>
            <a:spLocks noGrp="1"/>
          </p:cNvSpPr>
          <p:nvPr>
            <p:ph type="body"/>
          </p:nvPr>
        </p:nvSpPr>
        <p:spPr>
          <a:xfrm>
            <a:off x="480096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23" name="PlaceHolder 4"/>
          <p:cNvSpPr>
            <a:spLocks noGrp="1"/>
          </p:cNvSpPr>
          <p:nvPr>
            <p:ph type="body"/>
          </p:nvPr>
        </p:nvSpPr>
        <p:spPr>
          <a:xfrm>
            <a:off x="838080" y="3400920"/>
            <a:ext cx="773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p:spPr>
        <p:txBody>
          <a:bodyPr lIns="90000" rIns="90000" tIns="45000" bIns="45000" anchor="b">
            <a:normAutofit/>
          </a:bodyPr>
          <a:p>
            <a:pPr algn="ctr">
              <a:lnSpc>
                <a:spcPct val="90000"/>
              </a:lnSpc>
            </a:pPr>
            <a:r>
              <a:rPr b="0" lang="en-US" sz="4800" spc="-1" strike="noStrike">
                <a:solidFill>
                  <a:srgbClr val="005493"/>
                </a:solidFill>
                <a:latin typeface="IBM Plex Mono SemiBold"/>
                <a:ea typeface="IBM Plex Mono SemiBold"/>
              </a:rPr>
              <a:t>Click to edit Master title style</a:t>
            </a:r>
            <a:endParaRPr b="0" lang="en-US" sz="4800" spc="-1" strike="noStrike">
              <a:solidFill>
                <a:srgbClr val="000000"/>
              </a:solidFill>
              <a:latin typeface="Calibri"/>
            </a:endParaRPr>
          </a:p>
        </p:txBody>
      </p:sp>
      <p:sp>
        <p:nvSpPr>
          <p:cNvPr id="1" name="PlaceHolder 2"/>
          <p:cNvSpPr>
            <a:spLocks noGrp="1"/>
          </p:cNvSpPr>
          <p:nvPr>
            <p:ph type="ftr"/>
          </p:nvPr>
        </p:nvSpPr>
        <p:spPr>
          <a:xfrm>
            <a:off x="4038480" y="6356520"/>
            <a:ext cx="4114440" cy="364680"/>
          </a:xfrm>
          <a:prstGeom prst="rect">
            <a:avLst/>
          </a:prstGeom>
        </p:spPr>
        <p:txBody>
          <a:bodyPr lIns="90000" rIns="90000" tIns="45000" bIns="45000">
            <a:noAutofit/>
          </a:bodyPr>
          <a:p>
            <a:endParaRPr b="0" lang="en-US" sz="2400" spc="-1" strike="noStrike">
              <a:latin typeface="Times New Roman"/>
            </a:endParaRPr>
          </a:p>
        </p:txBody>
      </p:sp>
      <p:sp>
        <p:nvSpPr>
          <p:cNvPr id="2"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sldNum"/>
          </p:nvPr>
        </p:nvSpPr>
        <p:spPr>
          <a:xfrm>
            <a:off x="8714880" y="6025680"/>
            <a:ext cx="2742840" cy="401400"/>
          </a:xfrm>
          <a:prstGeom prst="rect">
            <a:avLst/>
          </a:prstGeom>
        </p:spPr>
        <p:txBody>
          <a:bodyPr anchor="ctr">
            <a:noAutofit/>
          </a:bodyPr>
          <a:p>
            <a:pPr algn="r">
              <a:lnSpc>
                <a:spcPct val="100000"/>
              </a:lnSpc>
            </a:pPr>
            <a:fld id="{2514A1B6-8206-41D4-BB5B-62162EF836E7}" type="slidenum">
              <a:rPr b="0" lang="en-US" sz="1600" spc="-1" strike="noStrike">
                <a:solidFill>
                  <a:srgbClr val="1c7ddb"/>
                </a:solidFill>
                <a:latin typeface="Abadi"/>
              </a:rPr>
              <a:t>1</a:t>
            </a:fld>
            <a:endParaRPr b="0" lang="en-US" sz="1600" spc="-1" strike="noStrike">
              <a:latin typeface="Times New Roman"/>
            </a:endParaRPr>
          </a:p>
        </p:txBody>
      </p:sp>
      <p:sp>
        <p:nvSpPr>
          <p:cNvPr id="40" name="PlaceHolder 2"/>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41"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8" name="PlaceHolder 1"/>
          <p:cNvSpPr>
            <a:spLocks noGrp="1"/>
          </p:cNvSpPr>
          <p:nvPr>
            <p:ph type="title"/>
          </p:nvPr>
        </p:nvSpPr>
        <p:spPr>
          <a:xfrm>
            <a:off x="831960" y="1709640"/>
            <a:ext cx="10515240" cy="2852280"/>
          </a:xfrm>
          <a:prstGeom prst="rect">
            <a:avLst/>
          </a:prstGeom>
        </p:spPr>
        <p:txBody>
          <a:bodyPr lIns="90000" rIns="90000" tIns="45000" bIns="45000" anchor="b">
            <a:noAutofit/>
          </a:bodyPr>
          <a:p>
            <a:pPr>
              <a:lnSpc>
                <a:spcPct val="90000"/>
              </a:lnSpc>
            </a:pPr>
            <a:r>
              <a:rPr b="0" lang="en-US" sz="6000" spc="-1" strike="noStrike">
                <a:solidFill>
                  <a:srgbClr val="000000"/>
                </a:solidFill>
                <a:latin typeface="Calibri Light"/>
              </a:rPr>
              <a:t>Click to edit Master title style</a:t>
            </a:r>
            <a:endParaRPr b="0" lang="en-US" sz="6000" spc="-1" strike="noStrike">
              <a:solidFill>
                <a:srgbClr val="000000"/>
              </a:solidFill>
              <a:latin typeface="Calibri"/>
            </a:endParaRPr>
          </a:p>
        </p:txBody>
      </p:sp>
      <p:sp>
        <p:nvSpPr>
          <p:cNvPr id="79" name="PlaceHolder 2"/>
          <p:cNvSpPr>
            <a:spLocks noGrp="1"/>
          </p:cNvSpPr>
          <p:nvPr>
            <p:ph type="body"/>
          </p:nvPr>
        </p:nvSpPr>
        <p:spPr>
          <a:xfrm>
            <a:off x="831960" y="4589640"/>
            <a:ext cx="10515240" cy="1499760"/>
          </a:xfrm>
          <a:prstGeom prst="rect">
            <a:avLst/>
          </a:prstGeom>
        </p:spPr>
        <p:txBody>
          <a:bodyPr lIns="90000" rIns="90000" tIns="45000" bIns="45000">
            <a:noAutofit/>
          </a:bodyPr>
          <a:p>
            <a:pPr>
              <a:lnSpc>
                <a:spcPct val="90000"/>
              </a:lnSpc>
              <a:spcBef>
                <a:spcPts val="1001"/>
              </a:spcBef>
            </a:pPr>
            <a:r>
              <a:rPr b="0" lang="en-US" sz="2400" spc="-1" strike="noStrike">
                <a:solidFill>
                  <a:srgbClr val="8b8b8b"/>
                </a:solidFill>
                <a:latin typeface="Calibri"/>
              </a:rPr>
              <a:t>Click to edit Master text styles</a:t>
            </a:r>
            <a:endParaRPr b="0" lang="en-US" sz="2400" spc="-1" strike="noStrike">
              <a:solidFill>
                <a:srgbClr val="000000"/>
              </a:solidFill>
              <a:latin typeface="Calibri"/>
            </a:endParaRPr>
          </a:p>
        </p:txBody>
      </p:sp>
      <p:sp>
        <p:nvSpPr>
          <p:cNvPr id="80" name="PlaceHolder 3"/>
          <p:cNvSpPr>
            <a:spLocks noGrp="1"/>
          </p:cNvSpPr>
          <p:nvPr>
            <p:ph type="dt"/>
          </p:nvPr>
        </p:nvSpPr>
        <p:spPr>
          <a:xfrm>
            <a:off x="838080" y="6356520"/>
            <a:ext cx="2742840" cy="364680"/>
          </a:xfrm>
          <a:prstGeom prst="rect">
            <a:avLst/>
          </a:prstGeom>
        </p:spPr>
        <p:txBody>
          <a:bodyPr lIns="90000" rIns="90000" tIns="45000" bIns="45000">
            <a:noAutofit/>
          </a:bodyPr>
          <a:p>
            <a:pPr>
              <a:lnSpc>
                <a:spcPct val="100000"/>
              </a:lnSpc>
            </a:pPr>
            <a:fld id="{7B7863EF-825A-409E-BFCE-740EE16F90CE}" type="datetime">
              <a:rPr b="0" lang="en-US" sz="1800" spc="-1" strike="noStrike">
                <a:solidFill>
                  <a:srgbClr val="000000"/>
                </a:solidFill>
                <a:latin typeface="Calibri"/>
              </a:rPr>
              <a:t>7/7/24</a:t>
            </a:fld>
            <a:endParaRPr b="0" lang="en-US" sz="1800" spc="-1" strike="noStrike">
              <a:latin typeface="Times New Roman"/>
            </a:endParaRPr>
          </a:p>
        </p:txBody>
      </p:sp>
      <p:sp>
        <p:nvSpPr>
          <p:cNvPr id="81" name="PlaceHolder 4"/>
          <p:cNvSpPr>
            <a:spLocks noGrp="1"/>
          </p:cNvSpPr>
          <p:nvPr>
            <p:ph type="ftr"/>
          </p:nvPr>
        </p:nvSpPr>
        <p:spPr>
          <a:xfrm>
            <a:off x="4038480" y="6356520"/>
            <a:ext cx="4114440" cy="364680"/>
          </a:xfrm>
          <a:prstGeom prst="rect">
            <a:avLst/>
          </a:prstGeom>
        </p:spPr>
        <p:txBody>
          <a:bodyPr lIns="90000" rIns="90000" tIns="45000" bIns="45000">
            <a:noAutofit/>
          </a:bodyPr>
          <a:p>
            <a:endParaRPr b="0" lang="en-US" sz="2400" spc="-1" strike="noStrike">
              <a:latin typeface="Times New Roman"/>
            </a:endParaRPr>
          </a:p>
        </p:txBody>
      </p:sp>
      <p:sp>
        <p:nvSpPr>
          <p:cNvPr id="82" name="PlaceHolder 5"/>
          <p:cNvSpPr>
            <a:spLocks noGrp="1"/>
          </p:cNvSpPr>
          <p:nvPr>
            <p:ph type="sldNum"/>
          </p:nvPr>
        </p:nvSpPr>
        <p:spPr>
          <a:xfrm>
            <a:off x="8714880" y="6025680"/>
            <a:ext cx="2742840" cy="401400"/>
          </a:xfrm>
          <a:prstGeom prst="rect">
            <a:avLst/>
          </a:prstGeom>
        </p:spPr>
        <p:txBody>
          <a:bodyPr anchor="ctr">
            <a:noAutofit/>
          </a:bodyPr>
          <a:p>
            <a:pPr algn="r">
              <a:lnSpc>
                <a:spcPct val="100000"/>
              </a:lnSpc>
            </a:pPr>
            <a:fld id="{39B6454E-B7DE-4D23-B65D-2F99B56B0E4A}" type="slidenum">
              <a:rPr b="0" lang="en-US" sz="1600" spc="-1" strike="noStrike">
                <a:solidFill>
                  <a:srgbClr val="1c7ddb"/>
                </a:solidFill>
                <a:latin typeface="Abadi"/>
              </a:rPr>
              <a:t>1</a:t>
            </a:fld>
            <a:endParaRPr b="0" lang="en-US" sz="16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9" name="PlaceHolder 1"/>
          <p:cNvSpPr>
            <a:spLocks noGrp="1"/>
          </p:cNvSpPr>
          <p:nvPr>
            <p:ph type="body"/>
          </p:nvPr>
        </p:nvSpPr>
        <p:spPr>
          <a:xfrm>
            <a:off x="838080" y="365040"/>
            <a:ext cx="7733880" cy="5811480"/>
          </a:xfrm>
          <a:prstGeom prst="rect">
            <a:avLst/>
          </a:prstGeom>
        </p:spPr>
        <p:txBody>
          <a:bodyPr lIns="90000" rIns="90000" tIns="45000" bIns="45000">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Click to edit Master text styles</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Second level</a:t>
            </a:r>
            <a:endParaRPr b="0" lang="en-US" sz="24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Calibri"/>
              </a:rPr>
              <a:t>Third level</a:t>
            </a:r>
            <a:endParaRPr b="0" lang="en-US" sz="2000" spc="-1" strike="noStrike">
              <a:solidFill>
                <a:srgbClr val="000000"/>
              </a:solidFill>
              <a:latin typeface="Calibri"/>
            </a:endParaRPr>
          </a:p>
          <a:p>
            <a:pPr lvl="3" marL="1600200" indent="-228240">
              <a:lnSpc>
                <a:spcPct val="90000"/>
              </a:lnSpc>
              <a:spcBef>
                <a:spcPts val="499"/>
              </a:spcBef>
              <a:buClr>
                <a:srgbClr val="000000"/>
              </a:buClr>
              <a:buFont typeface="Arial"/>
              <a:buChar char="•"/>
            </a:pPr>
            <a:r>
              <a:rPr b="0" lang="en-US" sz="1800" spc="-1" strike="noStrike">
                <a:solidFill>
                  <a:srgbClr val="000000"/>
                </a:solidFill>
                <a:latin typeface="Calibri"/>
              </a:rPr>
              <a:t>Fourth level</a:t>
            </a:r>
            <a:endParaRPr b="0" lang="en-US" sz="1800" spc="-1" strike="noStrike">
              <a:solidFill>
                <a:srgbClr val="000000"/>
              </a:solidFill>
              <a:latin typeface="Calibri"/>
            </a:endParaRPr>
          </a:p>
          <a:p>
            <a:pPr lvl="4" marL="2057400" indent="-228240">
              <a:lnSpc>
                <a:spcPct val="90000"/>
              </a:lnSpc>
              <a:spcBef>
                <a:spcPts val="499"/>
              </a:spcBef>
              <a:buClr>
                <a:srgbClr val="000000"/>
              </a:buClr>
              <a:buFont typeface="Arial"/>
              <a:buChar char="•"/>
            </a:pPr>
            <a:r>
              <a:rPr b="0" lang="en-US" sz="1800" spc="-1" strike="noStrike">
                <a:solidFill>
                  <a:srgbClr val="000000"/>
                </a:solidFill>
                <a:latin typeface="Calibri"/>
              </a:rPr>
              <a:t>Fifth level</a:t>
            </a:r>
            <a:endParaRPr b="0" lang="en-US" sz="1800" spc="-1" strike="noStrike">
              <a:solidFill>
                <a:srgbClr val="000000"/>
              </a:solidFill>
              <a:latin typeface="Calibri"/>
            </a:endParaRPr>
          </a:p>
        </p:txBody>
      </p:sp>
      <p:sp>
        <p:nvSpPr>
          <p:cNvPr id="120" name="PlaceHolder 2"/>
          <p:cNvSpPr>
            <a:spLocks noGrp="1"/>
          </p:cNvSpPr>
          <p:nvPr>
            <p:ph type="ftr"/>
          </p:nvPr>
        </p:nvSpPr>
        <p:spPr>
          <a:xfrm>
            <a:off x="4038480" y="6356520"/>
            <a:ext cx="4114440" cy="364680"/>
          </a:xfrm>
          <a:prstGeom prst="rect">
            <a:avLst/>
          </a:prstGeom>
        </p:spPr>
        <p:txBody>
          <a:bodyPr lIns="90000" rIns="90000" tIns="45000" bIns="45000">
            <a:noAutofit/>
          </a:bodyPr>
          <a:p>
            <a:endParaRPr b="0" lang="en-US" sz="2400" spc="-1" strike="noStrike">
              <a:latin typeface="Times New Roman"/>
            </a:endParaRPr>
          </a:p>
        </p:txBody>
      </p:sp>
      <p:sp>
        <p:nvSpPr>
          <p:cNvPr id="121" name="PlaceHolder 3"/>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13.xml"/><Relationship Id="rId4"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image" Target="../media/image61.png"/><Relationship Id="rId4"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image" Target="../media/image67.png"/><Relationship Id="rId4"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image" Target="../media/image70.png"/><Relationship Id="rId4"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image" Target="../media/image75.png"/><Relationship Id="rId3" Type="http://schemas.openxmlformats.org/officeDocument/2006/relationships/image" Target="../media/image76.png"/><Relationship Id="rId4"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78.png"/><Relationship Id="rId3" Type="http://schemas.openxmlformats.org/officeDocument/2006/relationships/image" Target="../media/image79.png"/><Relationship Id="rId4"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image" Target="../media/image81.png"/><Relationship Id="rId3" Type="http://schemas.openxmlformats.org/officeDocument/2006/relationships/image" Target="../media/image82.png"/><Relationship Id="rId4"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image" Target="../media/image85.png"/><Relationship Id="rId3" Type="http://schemas.openxmlformats.org/officeDocument/2006/relationships/image" Target="../media/image86.png"/><Relationship Id="rId4"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image" Target="../media/image88.png"/><Relationship Id="rId3" Type="http://schemas.openxmlformats.org/officeDocument/2006/relationships/image" Target="../media/image89.png"/><Relationship Id="rId4"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91.png"/><Relationship Id="rId3" Type="http://schemas.openxmlformats.org/officeDocument/2006/relationships/image" Target="../media/image92.png"/><Relationship Id="rId4"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93.jpe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image" Target="../media/image95.png"/><Relationship Id="rId3"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image" Target="../media/image97.png"/><Relationship Id="rId3"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image" Target="../media/image99.png"/><Relationship Id="rId3" Type="http://schemas.openxmlformats.org/officeDocument/2006/relationships/image" Target="../media/image100.png"/><Relationship Id="rId4"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101.jpe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image" Target="../media/image103.png"/><Relationship Id="rId3"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05.png"/><Relationship Id="rId3"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hyperlink" Target="https://github.com/bmestref/IBM-Data-Science-Professional-Certificate-Final-Submission.git" TargetMode="External"/><Relationship Id="rId3" Type="http://schemas.openxmlformats.org/officeDocument/2006/relationships/slideLayout" Target="../slideLayouts/slideLayout13.xml"/><Relationship Id="rId4"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image" Target="../media/image108.jpeg"/><Relationship Id="rId2"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64" name="CustomShape 1"/>
          <p:cNvSpPr/>
          <p:nvPr/>
        </p:nvSpPr>
        <p:spPr>
          <a:xfrm>
            <a:off x="888480" y="4568760"/>
            <a:ext cx="3226320" cy="640440"/>
          </a:xfrm>
          <a:prstGeom prst="rect">
            <a:avLst/>
          </a:prstGeom>
          <a:noFill/>
          <a:ln>
            <a:noFill/>
          </a:ln>
        </p:spPr>
        <p:style>
          <a:lnRef idx="0"/>
          <a:fillRef idx="0"/>
          <a:effectRef idx="0"/>
          <a:fontRef idx="minor"/>
        </p:style>
        <p:txBody>
          <a:bodyPr>
            <a:spAutoFit/>
          </a:bodyPr>
          <a:p>
            <a:pPr>
              <a:lnSpc>
                <a:spcPct val="100000"/>
              </a:lnSpc>
            </a:pPr>
            <a:r>
              <a:rPr b="1" lang="en-US" sz="1800" spc="-1" strike="noStrike">
                <a:solidFill>
                  <a:srgbClr val="e7e6e6"/>
                </a:solidFill>
                <a:latin typeface="Abadi"/>
                <a:ea typeface="SF Pro"/>
              </a:rPr>
              <a:t>Bartolomé Mestre Fons</a:t>
            </a:r>
            <a:endParaRPr b="0" lang="en-US" sz="1800" spc="-1" strike="noStrike">
              <a:latin typeface="Arial"/>
            </a:endParaRPr>
          </a:p>
          <a:p>
            <a:pPr>
              <a:lnSpc>
                <a:spcPct val="100000"/>
              </a:lnSpc>
            </a:pPr>
            <a:r>
              <a:rPr b="1" lang="en-US" sz="1800" spc="-1" strike="noStrike">
                <a:solidFill>
                  <a:srgbClr val="e7e6e6"/>
                </a:solidFill>
                <a:latin typeface="Abadi"/>
                <a:ea typeface="SF Pro"/>
              </a:rPr>
              <a:t>July 2024</a:t>
            </a:r>
            <a:endParaRPr b="0" lang="en-US" sz="1800" spc="-1" strike="noStrike">
              <a:latin typeface="Arial"/>
            </a:endParaRPr>
          </a:p>
        </p:txBody>
      </p:sp>
      <p:pic>
        <p:nvPicPr>
          <p:cNvPr id="165" name="Picture 2" descr="IBM Skills Network Logo - Horizontal-noai copy.png"/>
          <p:cNvPicPr/>
          <p:nvPr/>
        </p:nvPicPr>
        <p:blipFill>
          <a:blip r:embed="rId2"/>
          <a:stretch/>
        </p:blipFill>
        <p:spPr>
          <a:xfrm>
            <a:off x="889920" y="676800"/>
            <a:ext cx="2103840" cy="628920"/>
          </a:xfrm>
          <a:prstGeom prst="rect">
            <a:avLst/>
          </a:prstGeom>
          <a:ln>
            <a:noFill/>
          </a:ln>
        </p:spPr>
      </p:pic>
    </p:spTree>
  </p:cSld>
  <p:transition spd="slow">
    <p:push dir="u"/>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07"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0303C599-6D94-4D7A-9106-6E86FAFBB745}" type="slidenum">
              <a:rPr b="0" lang="en-US" sz="1600" spc="-1" strike="noStrike">
                <a:solidFill>
                  <a:srgbClr val="1c7ddb"/>
                </a:solidFill>
                <a:latin typeface="Abadi"/>
              </a:rPr>
              <a:t>9</a:t>
            </a:fld>
            <a:endParaRPr b="0" lang="en-US" sz="1600" spc="-1" strike="noStrike">
              <a:latin typeface="Times New Roman"/>
            </a:endParaRPr>
          </a:p>
        </p:txBody>
      </p:sp>
      <p:sp>
        <p:nvSpPr>
          <p:cNvPr id="208" name="TextShape 2"/>
          <p:cNvSpPr txBox="1"/>
          <p:nvPr/>
        </p:nvSpPr>
        <p:spPr>
          <a:xfrm>
            <a:off x="770040" y="1463040"/>
            <a:ext cx="10842840" cy="4350960"/>
          </a:xfrm>
          <a:prstGeom prst="rect">
            <a:avLst/>
          </a:prstGeom>
          <a:noFill/>
          <a:ln>
            <a:noFill/>
          </a:ln>
        </p:spPr>
        <p:txBody>
          <a:bodyPr lIns="90000" rIns="90000" tIns="45000" bIns="45000">
            <a:noAutofit/>
          </a:bodyPr>
          <a:p>
            <a:pPr>
              <a:lnSpc>
                <a:spcPct val="100000"/>
              </a:lnSpc>
            </a:pPr>
            <a:r>
              <a:rPr b="0" lang="en-US" sz="2200" spc="-1" strike="noStrike">
                <a:solidFill>
                  <a:srgbClr val="292929"/>
                </a:solidFill>
                <a:latin typeface="Abadi"/>
              </a:rPr>
              <a:t>     </a:t>
            </a:r>
            <a:r>
              <a:rPr b="0" lang="en-US" sz="2200" spc="-1" strike="noStrike">
                <a:solidFill>
                  <a:srgbClr val="292929"/>
                </a:solidFill>
                <a:latin typeface="Abadi"/>
              </a:rPr>
              <a:t>We catalog all the possible failure or successful outputs of the mission:</a:t>
            </a:r>
            <a:endParaRPr b="0" lang="en-US" sz="2200" spc="-1" strike="noStrike">
              <a:solidFill>
                <a:srgbClr val="000000"/>
              </a:solidFill>
              <a:latin typeface="Calibri"/>
            </a:endParaRPr>
          </a:p>
          <a:p>
            <a:pPr>
              <a:lnSpc>
                <a:spcPct val="100000"/>
              </a:lnSpc>
            </a:pPr>
            <a:endParaRPr b="0" lang="en-US" sz="2200" spc="-1" strike="noStrike">
              <a:solidFill>
                <a:srgbClr val="000000"/>
              </a:solidFill>
              <a:latin typeface="Calibri"/>
            </a:endParaRPr>
          </a:p>
          <a:p>
            <a:pPr marL="432000" indent="-324000">
              <a:lnSpc>
                <a:spcPct val="100000"/>
              </a:lnSpc>
              <a:buClr>
                <a:srgbClr val="292929"/>
              </a:buClr>
              <a:buFont typeface="Symbol" charset="2"/>
              <a:buChar char=""/>
            </a:pPr>
            <a:r>
              <a:rPr b="0" lang="en-US" sz="2200" spc="-1" strike="noStrike">
                <a:solidFill>
                  <a:srgbClr val="292929"/>
                </a:solidFill>
                <a:latin typeface="Abadi"/>
              </a:rPr>
              <a:t>True Ocean: the mission result has successfully landed in a specific area of the ocean</a:t>
            </a:r>
            <a:endParaRPr b="0" lang="en-US" sz="2200" spc="-1" strike="noStrike">
              <a:solidFill>
                <a:srgbClr val="000000"/>
              </a:solidFill>
              <a:latin typeface="Calibri"/>
            </a:endParaRPr>
          </a:p>
          <a:p>
            <a:pPr marL="432000" indent="-324000">
              <a:lnSpc>
                <a:spcPct val="100000"/>
              </a:lnSpc>
              <a:buClr>
                <a:srgbClr val="292929"/>
              </a:buClr>
              <a:buFont typeface="Symbol" charset="2"/>
              <a:buChar char=""/>
            </a:pPr>
            <a:r>
              <a:rPr b="0" lang="en-US" sz="2200" spc="-1" strike="noStrike">
                <a:solidFill>
                  <a:srgbClr val="292929"/>
                </a:solidFill>
                <a:latin typeface="Abadi"/>
              </a:rPr>
              <a:t> </a:t>
            </a:r>
            <a:r>
              <a:rPr b="0" lang="en-US" sz="2200" spc="-1" strike="noStrike">
                <a:solidFill>
                  <a:srgbClr val="292929"/>
                </a:solidFill>
                <a:latin typeface="Abadi"/>
              </a:rPr>
              <a:t>False Ocean: the mission result has not successfully landed in a specific area of the ocean</a:t>
            </a:r>
            <a:endParaRPr b="0" lang="en-US" sz="2200" spc="-1" strike="noStrike">
              <a:solidFill>
                <a:srgbClr val="000000"/>
              </a:solidFill>
              <a:latin typeface="Calibri"/>
            </a:endParaRPr>
          </a:p>
          <a:p>
            <a:pPr marL="432000" indent="-324000">
              <a:lnSpc>
                <a:spcPct val="100000"/>
              </a:lnSpc>
              <a:buClr>
                <a:srgbClr val="292929"/>
              </a:buClr>
              <a:buFont typeface="Symbol" charset="2"/>
              <a:buChar char=""/>
            </a:pPr>
            <a:r>
              <a:rPr b="0" lang="en-US" sz="2200" spc="-1" strike="noStrike">
                <a:solidFill>
                  <a:srgbClr val="292929"/>
                </a:solidFill>
                <a:latin typeface="Abadi"/>
              </a:rPr>
              <a:t>True RTLS: the mission result successfully landed on the ground pad</a:t>
            </a:r>
            <a:endParaRPr b="0" lang="en-US" sz="2200" spc="-1" strike="noStrike">
              <a:solidFill>
                <a:srgbClr val="000000"/>
              </a:solidFill>
              <a:latin typeface="Calibri"/>
            </a:endParaRPr>
          </a:p>
          <a:p>
            <a:pPr marL="432000" indent="-324000">
              <a:lnSpc>
                <a:spcPct val="100000"/>
              </a:lnSpc>
              <a:buClr>
                <a:srgbClr val="292929"/>
              </a:buClr>
              <a:buFont typeface="Symbol" charset="2"/>
              <a:buChar char=""/>
            </a:pPr>
            <a:r>
              <a:rPr b="0" lang="en-US" sz="2200" spc="-1" strike="noStrike">
                <a:solidFill>
                  <a:srgbClr val="292929"/>
                </a:solidFill>
                <a:latin typeface="Abadi"/>
              </a:rPr>
              <a:t>False RTLS: the mission result has not successfully landed on the ground pad</a:t>
            </a:r>
            <a:endParaRPr b="0" lang="en-US" sz="2200" spc="-1" strike="noStrike">
              <a:solidFill>
                <a:srgbClr val="000000"/>
              </a:solidFill>
              <a:latin typeface="Calibri"/>
            </a:endParaRPr>
          </a:p>
          <a:p>
            <a:pPr marL="432000" indent="-324000">
              <a:lnSpc>
                <a:spcPct val="100000"/>
              </a:lnSpc>
              <a:buClr>
                <a:srgbClr val="292929"/>
              </a:buClr>
              <a:buFont typeface="Symbol" charset="2"/>
              <a:buChar char=""/>
            </a:pPr>
            <a:r>
              <a:rPr b="0" lang="en-US" sz="2200" spc="-1" strike="noStrike">
                <a:solidFill>
                  <a:srgbClr val="292929"/>
                </a:solidFill>
                <a:latin typeface="Abadi"/>
              </a:rPr>
              <a:t>True ASDS: the mission result has successfully landed on the drone ship</a:t>
            </a:r>
            <a:endParaRPr b="0" lang="en-US" sz="2200" spc="-1" strike="noStrike">
              <a:solidFill>
                <a:srgbClr val="000000"/>
              </a:solidFill>
              <a:latin typeface="Calibri"/>
            </a:endParaRPr>
          </a:p>
          <a:p>
            <a:pPr marL="432000" indent="-324000">
              <a:lnSpc>
                <a:spcPct val="100000"/>
              </a:lnSpc>
              <a:buClr>
                <a:srgbClr val="292929"/>
              </a:buClr>
              <a:buFont typeface="Symbol" charset="2"/>
              <a:buChar char=""/>
            </a:pPr>
            <a:r>
              <a:rPr b="0" lang="en-US" sz="2200" spc="-1" strike="noStrike">
                <a:solidFill>
                  <a:srgbClr val="292929"/>
                </a:solidFill>
                <a:latin typeface="Abadi"/>
              </a:rPr>
              <a:t>False ASDS: the mission result has not landed on the drone ship</a:t>
            </a:r>
            <a:endParaRPr b="0" lang="en-US" sz="2200" spc="-1" strike="noStrike">
              <a:solidFill>
                <a:srgbClr val="000000"/>
              </a:solidFill>
              <a:latin typeface="Calibri"/>
            </a:endParaRPr>
          </a:p>
          <a:p>
            <a:pPr marL="432000" indent="-324000">
              <a:lnSpc>
                <a:spcPct val="100000"/>
              </a:lnSpc>
              <a:buClr>
                <a:srgbClr val="292929"/>
              </a:buClr>
              <a:buFont typeface="Wingdings" charset="2"/>
              <a:buChar char=""/>
            </a:pPr>
            <a:endParaRPr b="0" lang="en-US" sz="2200" spc="-1" strike="noStrike">
              <a:solidFill>
                <a:srgbClr val="000000"/>
              </a:solidFill>
              <a:latin typeface="Calibri"/>
            </a:endParaRPr>
          </a:p>
          <a:p>
            <a:pPr marL="432000" indent="-324000">
              <a:lnSpc>
                <a:spcPct val="100000"/>
              </a:lnSpc>
              <a:buClr>
                <a:srgbClr val="292929"/>
              </a:buClr>
              <a:buFont typeface="Wingdings" charset="2"/>
              <a:buChar char=""/>
            </a:pPr>
            <a:r>
              <a:rPr b="0" lang="en-US" sz="2200" spc="-1" strike="noStrike">
                <a:solidFill>
                  <a:srgbClr val="292929"/>
                </a:solidFill>
                <a:latin typeface="Abadi"/>
              </a:rPr>
              <a:t>These categorical outputs can be transformed into numerical values:</a:t>
            </a:r>
            <a:endParaRPr b="0" lang="en-US" sz="2200" spc="-1" strike="noStrike">
              <a:solidFill>
                <a:srgbClr val="000000"/>
              </a:solidFill>
              <a:latin typeface="Calibri"/>
            </a:endParaRPr>
          </a:p>
          <a:p>
            <a:pPr marL="432000" indent="-324000">
              <a:lnSpc>
                <a:spcPct val="100000"/>
              </a:lnSpc>
              <a:buClr>
                <a:srgbClr val="292929"/>
              </a:buClr>
              <a:buFont typeface="Wingdings" charset="2"/>
              <a:buChar char=""/>
            </a:pPr>
            <a:r>
              <a:rPr b="0" lang="en-US" sz="2200" spc="-1" strike="noStrike">
                <a:solidFill>
                  <a:srgbClr val="292929"/>
                </a:solidFill>
                <a:latin typeface="Abadi"/>
              </a:rPr>
              <a:t>1 = successful / 0 = failure</a:t>
            </a:r>
            <a:endParaRPr b="0" lang="en-US" sz="2200" spc="-1" strike="noStrike">
              <a:solidFill>
                <a:srgbClr val="000000"/>
              </a:solidFill>
              <a:latin typeface="Calibri"/>
            </a:endParaRPr>
          </a:p>
          <a:p>
            <a:pPr>
              <a:lnSpc>
                <a:spcPct val="100000"/>
              </a:lnSpc>
            </a:pPr>
            <a:endParaRPr b="0" lang="en-US" sz="2200" spc="-1" strike="noStrike">
              <a:solidFill>
                <a:srgbClr val="000000"/>
              </a:solidFill>
              <a:latin typeface="Calibri"/>
            </a:endParaRPr>
          </a:p>
          <a:p>
            <a:pPr>
              <a:lnSpc>
                <a:spcPct val="100000"/>
              </a:lnSpc>
            </a:pPr>
            <a:endParaRPr b="0" lang="en-US" sz="2200" spc="-1" strike="noStrike">
              <a:solidFill>
                <a:srgbClr val="000000"/>
              </a:solidFill>
              <a:latin typeface="Calibri"/>
            </a:endParaRPr>
          </a:p>
          <a:p>
            <a:pPr>
              <a:lnSpc>
                <a:spcPct val="100000"/>
              </a:lnSpc>
            </a:pPr>
            <a:endParaRPr b="0" lang="en-US" sz="2200" spc="-1" strike="noStrike">
              <a:solidFill>
                <a:srgbClr val="000000"/>
              </a:solidFill>
              <a:latin typeface="Calibri"/>
            </a:endParaRPr>
          </a:p>
          <a:p>
            <a:pPr>
              <a:lnSpc>
                <a:spcPct val="100000"/>
              </a:lnSpc>
            </a:pPr>
            <a:endParaRPr b="0" lang="en-US" sz="2200" spc="-1" strike="noStrike">
              <a:solidFill>
                <a:srgbClr val="000000"/>
              </a:solidFill>
              <a:latin typeface="Calibri"/>
            </a:endParaRPr>
          </a:p>
        </p:txBody>
      </p:sp>
      <p:sp>
        <p:nvSpPr>
          <p:cNvPr id="209"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Data Wrangling</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10"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7259B47E-0D31-4795-919A-0F7E2D0B1DA9}" type="slidenum">
              <a:rPr b="0" lang="en-US" sz="1600" spc="-1" strike="noStrike">
                <a:solidFill>
                  <a:srgbClr val="1c7ddb"/>
                </a:solidFill>
                <a:latin typeface="Abadi"/>
              </a:rPr>
              <a:t>10</a:t>
            </a:fld>
            <a:endParaRPr b="0" lang="en-US" sz="1600" spc="-1" strike="noStrike">
              <a:latin typeface="Times New Roman"/>
            </a:endParaRPr>
          </a:p>
        </p:txBody>
      </p:sp>
      <p:sp>
        <p:nvSpPr>
          <p:cNvPr id="211" name="CustomShape 2"/>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Data Wrangling</a:t>
            </a:r>
            <a:endParaRPr b="0" lang="en-US" sz="4000" spc="-1" strike="noStrike">
              <a:latin typeface="Arial"/>
            </a:endParaRPr>
          </a:p>
        </p:txBody>
      </p:sp>
      <p:pic>
        <p:nvPicPr>
          <p:cNvPr id="212" name="" descr=""/>
          <p:cNvPicPr/>
          <p:nvPr/>
        </p:nvPicPr>
        <p:blipFill>
          <a:blip r:embed="rId2"/>
          <a:stretch/>
        </p:blipFill>
        <p:spPr>
          <a:xfrm>
            <a:off x="1129680" y="2011680"/>
            <a:ext cx="3995280" cy="457200"/>
          </a:xfrm>
          <a:prstGeom prst="rect">
            <a:avLst/>
          </a:prstGeom>
          <a:ln>
            <a:noFill/>
          </a:ln>
        </p:spPr>
      </p:pic>
      <p:pic>
        <p:nvPicPr>
          <p:cNvPr id="213" name="" descr=""/>
          <p:cNvPicPr/>
          <p:nvPr/>
        </p:nvPicPr>
        <p:blipFill>
          <a:blip r:embed="rId3"/>
          <a:stretch/>
        </p:blipFill>
        <p:spPr>
          <a:xfrm>
            <a:off x="1097280" y="2926080"/>
            <a:ext cx="3570120" cy="548640"/>
          </a:xfrm>
          <a:prstGeom prst="rect">
            <a:avLst/>
          </a:prstGeom>
          <a:ln>
            <a:noFill/>
          </a:ln>
        </p:spPr>
      </p:pic>
      <p:pic>
        <p:nvPicPr>
          <p:cNvPr id="214" name="" descr=""/>
          <p:cNvPicPr/>
          <p:nvPr/>
        </p:nvPicPr>
        <p:blipFill>
          <a:blip r:embed="rId4"/>
          <a:stretch/>
        </p:blipFill>
        <p:spPr>
          <a:xfrm>
            <a:off x="1120320" y="3907800"/>
            <a:ext cx="4091760" cy="481320"/>
          </a:xfrm>
          <a:prstGeom prst="rect">
            <a:avLst/>
          </a:prstGeom>
          <a:ln>
            <a:noFill/>
          </a:ln>
        </p:spPr>
      </p:pic>
      <p:pic>
        <p:nvPicPr>
          <p:cNvPr id="215" name="" descr=""/>
          <p:cNvPicPr/>
          <p:nvPr/>
        </p:nvPicPr>
        <p:blipFill>
          <a:blip r:embed="rId5"/>
          <a:stretch/>
        </p:blipFill>
        <p:spPr>
          <a:xfrm>
            <a:off x="1116000" y="4754880"/>
            <a:ext cx="4644720" cy="1737360"/>
          </a:xfrm>
          <a:prstGeom prst="rect">
            <a:avLst/>
          </a:prstGeom>
          <a:ln>
            <a:noFill/>
          </a:ln>
        </p:spPr>
      </p:pic>
      <p:pic>
        <p:nvPicPr>
          <p:cNvPr id="216" name="" descr=""/>
          <p:cNvPicPr/>
          <p:nvPr/>
        </p:nvPicPr>
        <p:blipFill>
          <a:blip r:embed="rId6"/>
          <a:stretch/>
        </p:blipFill>
        <p:spPr>
          <a:xfrm>
            <a:off x="7589520" y="1920240"/>
            <a:ext cx="1546560" cy="560520"/>
          </a:xfrm>
          <a:prstGeom prst="rect">
            <a:avLst/>
          </a:prstGeom>
          <a:ln>
            <a:noFill/>
          </a:ln>
        </p:spPr>
      </p:pic>
      <p:pic>
        <p:nvPicPr>
          <p:cNvPr id="217" name="" descr=""/>
          <p:cNvPicPr/>
          <p:nvPr/>
        </p:nvPicPr>
        <p:blipFill>
          <a:blip r:embed="rId7"/>
          <a:stretch/>
        </p:blipFill>
        <p:spPr>
          <a:xfrm>
            <a:off x="7526880" y="3017520"/>
            <a:ext cx="4086000" cy="264600"/>
          </a:xfrm>
          <a:prstGeom prst="rect">
            <a:avLst/>
          </a:prstGeom>
          <a:ln>
            <a:noFill/>
          </a:ln>
        </p:spPr>
      </p:pic>
      <p:sp>
        <p:nvSpPr>
          <p:cNvPr id="218" name="TextShape 3"/>
          <p:cNvSpPr txBox="1"/>
          <p:nvPr/>
        </p:nvSpPr>
        <p:spPr>
          <a:xfrm>
            <a:off x="1005840" y="1593000"/>
            <a:ext cx="6150240" cy="3161880"/>
          </a:xfrm>
          <a:prstGeom prst="rect">
            <a:avLst/>
          </a:prstGeom>
          <a:noFill/>
          <a:ln>
            <a:noFill/>
          </a:ln>
        </p:spPr>
        <p:txBody>
          <a:bodyPr lIns="90000" rIns="90000" tIns="45000" bIns="45000">
            <a:noAutofit/>
          </a:bodyPr>
          <a:p>
            <a:r>
              <a:rPr b="0" lang="en-US" sz="1800" spc="-1" strike="noStrike">
                <a:latin typeface="Arial"/>
              </a:rPr>
              <a:t>1. We calculate the number of launches at each launch site</a:t>
            </a:r>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r>
              <a:rPr b="0" lang="en-US" sz="1800" spc="-1" strike="noStrike">
                <a:latin typeface="Arial"/>
              </a:rPr>
              <a:t>2. We calculate the number and occurrence of each orbit</a:t>
            </a:r>
            <a:endParaRPr b="0" lang="en-US" sz="1800" spc="-1" strike="noStrike">
              <a:latin typeface="Arial"/>
            </a:endParaRPr>
          </a:p>
          <a:p>
            <a:endParaRPr b="0" lang="en-US" sz="1800" spc="-1" strike="noStrike">
              <a:latin typeface="Arial"/>
            </a:endParaRPr>
          </a:p>
          <a:p>
            <a:endParaRPr b="0" lang="en-US" sz="1800" spc="-1" strike="noStrike">
              <a:latin typeface="Arial"/>
            </a:endParaRPr>
          </a:p>
          <a:p>
            <a:r>
              <a:rPr b="0" lang="en-US" sz="1800" spc="-1" strike="noStrike">
                <a:latin typeface="Arial"/>
              </a:rPr>
              <a:t>3. We calculate the number and occurrence of mission</a:t>
            </a:r>
            <a:endParaRPr b="0" lang="en-US" sz="1800" spc="-1" strike="noStrike">
              <a:latin typeface="Arial"/>
            </a:endParaRPr>
          </a:p>
          <a:p>
            <a:r>
              <a:rPr b="0" lang="en-US" sz="1800" spc="-1" strike="noStrike">
                <a:latin typeface="Arial"/>
              </a:rPr>
              <a:t>outcome per orbit type</a:t>
            </a:r>
            <a:endParaRPr b="0" lang="en-US" sz="1800" spc="-1" strike="noStrike">
              <a:latin typeface="Arial"/>
            </a:endParaRPr>
          </a:p>
          <a:p>
            <a:endParaRPr b="0" lang="en-US" sz="1800" spc="-1" strike="noStrike">
              <a:latin typeface="Arial"/>
            </a:endParaRPr>
          </a:p>
          <a:p>
            <a:endParaRPr b="0" lang="en-US" sz="1800" spc="-1" strike="noStrike">
              <a:latin typeface="Arial"/>
            </a:endParaRPr>
          </a:p>
          <a:p>
            <a:r>
              <a:rPr b="0" lang="en-US" sz="1800" spc="-1" strike="noStrike">
                <a:latin typeface="Arial"/>
              </a:rPr>
              <a:t>4. We transform the mission outcome to numerical values</a:t>
            </a:r>
            <a:endParaRPr b="0" lang="en-US" sz="1800" spc="-1" strike="noStrike">
              <a:latin typeface="Arial"/>
            </a:endParaRPr>
          </a:p>
        </p:txBody>
      </p:sp>
      <p:sp>
        <p:nvSpPr>
          <p:cNvPr id="219" name="TextShape 4"/>
          <p:cNvSpPr txBox="1"/>
          <p:nvPr/>
        </p:nvSpPr>
        <p:spPr>
          <a:xfrm>
            <a:off x="7498800" y="1555920"/>
            <a:ext cx="4388400" cy="1370160"/>
          </a:xfrm>
          <a:prstGeom prst="rect">
            <a:avLst/>
          </a:prstGeom>
          <a:noFill/>
          <a:ln>
            <a:noFill/>
          </a:ln>
        </p:spPr>
        <p:txBody>
          <a:bodyPr lIns="90000" rIns="90000" tIns="45000" bIns="45000">
            <a:noAutofit/>
          </a:bodyPr>
          <a:p>
            <a:r>
              <a:rPr b="0" lang="en-US" sz="1800" spc="-1" strike="noStrike">
                <a:latin typeface="Arial"/>
              </a:rPr>
              <a:t>5. We calculate the successful/failure rate</a:t>
            </a:r>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r>
              <a:rPr b="0" lang="en-US" sz="1800" spc="-1" strike="noStrike">
                <a:latin typeface="Arial"/>
              </a:rPr>
              <a:t>6. We transform our records to a cv file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20"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61D5BD3C-DE95-4E5C-A7EF-FD633EA5C514}" type="slidenum">
              <a:rPr b="0" lang="en-US" sz="1600" spc="-1" strike="noStrike">
                <a:solidFill>
                  <a:srgbClr val="1c7ddb"/>
                </a:solidFill>
                <a:latin typeface="Abadi"/>
              </a:rPr>
              <a:t>11</a:t>
            </a:fld>
            <a:endParaRPr b="0" lang="en-US" sz="1600" spc="-1" strike="noStrike">
              <a:latin typeface="Times New Roman"/>
            </a:endParaRPr>
          </a:p>
        </p:txBody>
      </p:sp>
      <p:sp>
        <p:nvSpPr>
          <p:cNvPr id="221" name="TextShape 2"/>
          <p:cNvSpPr txBox="1"/>
          <p:nvPr/>
        </p:nvSpPr>
        <p:spPr>
          <a:xfrm>
            <a:off x="731520" y="1371600"/>
            <a:ext cx="11064240" cy="2560320"/>
          </a:xfrm>
          <a:prstGeom prst="rect">
            <a:avLst/>
          </a:prstGeom>
          <a:noFill/>
          <a:ln>
            <a:noFill/>
          </a:ln>
        </p:spPr>
        <p:txBody>
          <a:bodyPr>
            <a:noAutofit/>
          </a:bodyPr>
          <a:p>
            <a:pPr>
              <a:lnSpc>
                <a:spcPct val="100000"/>
              </a:lnSpc>
              <a:spcBef>
                <a:spcPts val="1400"/>
              </a:spcBef>
            </a:pPr>
            <a:r>
              <a:rPr b="0" lang="en-US" sz="1600" spc="-1" strike="noStrike">
                <a:solidFill>
                  <a:srgbClr val="292929"/>
                </a:solidFill>
                <a:latin typeface="Arial"/>
              </a:rPr>
              <a:t>We will plot the following data in scatter plots:</a:t>
            </a:r>
            <a:endParaRPr b="0" lang="en-US" sz="1600" spc="-1" strike="noStrike">
              <a:solidFill>
                <a:srgbClr val="000000"/>
              </a:solidFill>
              <a:latin typeface="Calibri"/>
            </a:endParaRPr>
          </a:p>
          <a:p>
            <a:pPr marL="432000" indent="-324000">
              <a:lnSpc>
                <a:spcPct val="100000"/>
              </a:lnSpc>
              <a:spcBef>
                <a:spcPts val="1400"/>
              </a:spcBef>
              <a:buClr>
                <a:srgbClr val="292929"/>
              </a:buClr>
              <a:buFont typeface="Symbol" charset="2"/>
              <a:buChar char=""/>
            </a:pPr>
            <a:r>
              <a:rPr b="0" lang="en-US" sz="1600" spc="-1" strike="noStrike">
                <a:solidFill>
                  <a:srgbClr val="292929"/>
                </a:solidFill>
                <a:latin typeface="Arial"/>
              </a:rPr>
              <a:t>Flight Number vs. Launch Site</a:t>
            </a:r>
            <a:endParaRPr b="0" lang="en-US" sz="1600" spc="-1" strike="noStrike">
              <a:solidFill>
                <a:srgbClr val="000000"/>
              </a:solidFill>
              <a:latin typeface="Calibri"/>
            </a:endParaRPr>
          </a:p>
          <a:p>
            <a:pPr marL="432000" indent="-324000">
              <a:lnSpc>
                <a:spcPct val="100000"/>
              </a:lnSpc>
              <a:spcBef>
                <a:spcPts val="1400"/>
              </a:spcBef>
              <a:buClr>
                <a:srgbClr val="292929"/>
              </a:buClr>
              <a:buFont typeface="Symbol" charset="2"/>
              <a:buChar char=""/>
            </a:pPr>
            <a:r>
              <a:rPr b="0" lang="en-US" sz="1600" spc="-1" strike="noStrike">
                <a:solidFill>
                  <a:srgbClr val="292929"/>
                </a:solidFill>
                <a:latin typeface="Arial"/>
              </a:rPr>
              <a:t>Payload vs. Launch Site</a:t>
            </a:r>
            <a:endParaRPr b="0" lang="en-US" sz="1600" spc="-1" strike="noStrike">
              <a:solidFill>
                <a:srgbClr val="000000"/>
              </a:solidFill>
              <a:latin typeface="Calibri"/>
            </a:endParaRPr>
          </a:p>
          <a:p>
            <a:pPr marL="432000" indent="-324000">
              <a:lnSpc>
                <a:spcPct val="100000"/>
              </a:lnSpc>
              <a:spcBef>
                <a:spcPts val="1400"/>
              </a:spcBef>
              <a:buClr>
                <a:srgbClr val="292929"/>
              </a:buClr>
              <a:buFont typeface="Symbol" charset="2"/>
              <a:buChar char=""/>
            </a:pPr>
            <a:r>
              <a:rPr b="0" lang="en-US" sz="1600" spc="-1" strike="noStrike">
                <a:solidFill>
                  <a:srgbClr val="292929"/>
                </a:solidFill>
                <a:latin typeface="Arial"/>
              </a:rPr>
              <a:t>Flight Number vs. Orbit Type</a:t>
            </a:r>
            <a:endParaRPr b="0" lang="en-US" sz="1600" spc="-1" strike="noStrike">
              <a:solidFill>
                <a:srgbClr val="000000"/>
              </a:solidFill>
              <a:latin typeface="Calibri"/>
            </a:endParaRPr>
          </a:p>
          <a:p>
            <a:pPr marL="432000" indent="-324000">
              <a:lnSpc>
                <a:spcPct val="100000"/>
              </a:lnSpc>
              <a:spcBef>
                <a:spcPts val="1400"/>
              </a:spcBef>
              <a:buClr>
                <a:srgbClr val="292929"/>
              </a:buClr>
              <a:buFont typeface="Symbol" charset="2"/>
              <a:buChar char=""/>
            </a:pPr>
            <a:r>
              <a:rPr b="0" lang="en-US" sz="1600" spc="-1" strike="noStrike">
                <a:solidFill>
                  <a:srgbClr val="292929"/>
                </a:solidFill>
                <a:latin typeface="Arial"/>
              </a:rPr>
              <a:t>Payload vs. Orbit Type.</a:t>
            </a:r>
            <a:endParaRPr b="0" lang="en-US" sz="1600" spc="-1" strike="noStrike">
              <a:solidFill>
                <a:srgbClr val="000000"/>
              </a:solidFill>
              <a:latin typeface="Calibri"/>
            </a:endParaRPr>
          </a:p>
          <a:p>
            <a:pPr>
              <a:lnSpc>
                <a:spcPct val="100000"/>
              </a:lnSpc>
              <a:spcBef>
                <a:spcPts val="1400"/>
              </a:spcBef>
            </a:pPr>
            <a:r>
              <a:rPr b="0" lang="en-US" sz="1600" spc="-1" strike="noStrike">
                <a:solidFill>
                  <a:srgbClr val="292929"/>
                </a:solidFill>
                <a:latin typeface="Arial"/>
              </a:rPr>
              <a:t>Also, bar charts will be deployed to visualize the relation between the following variables:</a:t>
            </a:r>
            <a:endParaRPr b="0" lang="en-US" sz="1600" spc="-1" strike="noStrike">
              <a:solidFill>
                <a:srgbClr val="000000"/>
              </a:solidFill>
              <a:latin typeface="Calibri"/>
            </a:endParaRPr>
          </a:p>
          <a:p>
            <a:pPr marL="432000" indent="-324000">
              <a:lnSpc>
                <a:spcPct val="100000"/>
              </a:lnSpc>
              <a:spcBef>
                <a:spcPts val="1400"/>
              </a:spcBef>
              <a:buClr>
                <a:srgbClr val="292929"/>
              </a:buClr>
              <a:buFont typeface="Symbol" charset="2"/>
              <a:buChar char=""/>
            </a:pPr>
            <a:r>
              <a:rPr b="0" lang="en-US" sz="1600" spc="-1" strike="noStrike">
                <a:solidFill>
                  <a:srgbClr val="292929"/>
                </a:solidFill>
                <a:latin typeface="Arial"/>
              </a:rPr>
              <a:t>Orbit Type vs. Success Rate</a:t>
            </a:r>
            <a:endParaRPr b="0" lang="en-US" sz="1600" spc="-1" strike="noStrike">
              <a:solidFill>
                <a:srgbClr val="000000"/>
              </a:solidFill>
              <a:latin typeface="Calibri"/>
            </a:endParaRPr>
          </a:p>
          <a:p>
            <a:pPr>
              <a:lnSpc>
                <a:spcPct val="100000"/>
              </a:lnSpc>
              <a:spcBef>
                <a:spcPts val="1400"/>
              </a:spcBef>
            </a:pPr>
            <a:r>
              <a:rPr b="0" lang="en-US" sz="1600" spc="-1" strike="noStrike">
                <a:solidFill>
                  <a:srgbClr val="292929"/>
                </a:solidFill>
                <a:latin typeface="Arial"/>
              </a:rPr>
              <a:t>Finally, Line Charts will be used to study the relation between the following variables.</a:t>
            </a:r>
            <a:endParaRPr b="0" lang="en-US" sz="1600" spc="-1" strike="noStrike">
              <a:solidFill>
                <a:srgbClr val="000000"/>
              </a:solidFill>
              <a:latin typeface="Calibri"/>
            </a:endParaRPr>
          </a:p>
          <a:p>
            <a:pPr marL="432000" indent="-324000">
              <a:lnSpc>
                <a:spcPct val="100000"/>
              </a:lnSpc>
              <a:spcBef>
                <a:spcPts val="1400"/>
              </a:spcBef>
              <a:buClr>
                <a:srgbClr val="292929"/>
              </a:buClr>
              <a:buFont typeface="Symbol" charset="2"/>
              <a:buChar char=""/>
            </a:pPr>
            <a:r>
              <a:rPr b="0" lang="en-US" sz="1600" spc="-1" strike="noStrike">
                <a:solidFill>
                  <a:srgbClr val="292929"/>
                </a:solidFill>
                <a:latin typeface="Arial"/>
              </a:rPr>
              <a:t>Year vs. Success Rate</a:t>
            </a:r>
            <a:endParaRPr b="0" lang="en-US" sz="1600" spc="-1" strike="noStrike">
              <a:solidFill>
                <a:srgbClr val="000000"/>
              </a:solidFill>
              <a:latin typeface="Calibri"/>
            </a:endParaRPr>
          </a:p>
          <a:p>
            <a:pPr>
              <a:lnSpc>
                <a:spcPct val="100000"/>
              </a:lnSpc>
              <a:spcBef>
                <a:spcPts val="1400"/>
              </a:spcBef>
            </a:pPr>
            <a:endParaRPr b="0" lang="en-US" sz="1600" spc="-1" strike="noStrike">
              <a:solidFill>
                <a:srgbClr val="000000"/>
              </a:solidFill>
              <a:latin typeface="Calibri"/>
            </a:endParaRPr>
          </a:p>
          <a:p>
            <a:pPr>
              <a:lnSpc>
                <a:spcPct val="100000"/>
              </a:lnSpc>
              <a:spcBef>
                <a:spcPts val="1400"/>
              </a:spcBef>
            </a:pPr>
            <a:endParaRPr b="0" lang="en-US" sz="1600" spc="-1" strike="noStrike">
              <a:solidFill>
                <a:srgbClr val="000000"/>
              </a:solidFill>
              <a:latin typeface="Calibri"/>
            </a:endParaRPr>
          </a:p>
          <a:p>
            <a:pPr>
              <a:lnSpc>
                <a:spcPct val="100000"/>
              </a:lnSpc>
            </a:pPr>
            <a:endParaRPr b="0" lang="en-US" sz="1600" spc="-1" strike="noStrike">
              <a:solidFill>
                <a:srgbClr val="000000"/>
              </a:solidFill>
              <a:latin typeface="Calibri"/>
            </a:endParaRPr>
          </a:p>
        </p:txBody>
      </p:sp>
      <p:sp>
        <p:nvSpPr>
          <p:cNvPr id="222"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EDA with Data Visualization</a:t>
            </a:r>
            <a:endParaRPr b="0" lang="en-US" sz="4000" spc="-1" strike="noStrike">
              <a:latin typeface="Arial"/>
            </a:endParaRPr>
          </a:p>
        </p:txBody>
      </p:sp>
      <p:sp>
        <p:nvSpPr>
          <p:cNvPr id="223" name="TextShape 4"/>
          <p:cNvSpPr txBox="1"/>
          <p:nvPr/>
        </p:nvSpPr>
        <p:spPr>
          <a:xfrm>
            <a:off x="5486400" y="2084760"/>
            <a:ext cx="3566160" cy="932760"/>
          </a:xfrm>
          <a:prstGeom prst="rect">
            <a:avLst/>
          </a:prstGeom>
          <a:noFill/>
          <a:ln>
            <a:solidFill>
              <a:srgbClr val="000000"/>
            </a:solidFill>
          </a:ln>
        </p:spPr>
        <p:txBody>
          <a:bodyPr lIns="90000" rIns="90000" tIns="45000" bIns="45000">
            <a:noAutofit/>
          </a:bodyPr>
          <a:p>
            <a:pPr>
              <a:lnSpc>
                <a:spcPct val="100000"/>
              </a:lnSpc>
              <a:spcBef>
                <a:spcPts val="1400"/>
              </a:spcBef>
            </a:pPr>
            <a:r>
              <a:rPr b="0" lang="en-US" sz="1400" spc="-1" strike="noStrike">
                <a:solidFill>
                  <a:srgbClr val="c9211e"/>
                </a:solidFill>
                <a:latin typeface="Abadi"/>
              </a:rPr>
              <a:t>A scatter plot shows how much one variable is affected by another. The relationship between two variables is called a correlation. </a:t>
            </a:r>
            <a:endParaRPr b="0" lang="en-US" sz="1400" spc="-1" strike="noStrike">
              <a:latin typeface="Arial"/>
            </a:endParaRPr>
          </a:p>
        </p:txBody>
      </p:sp>
      <p:sp>
        <p:nvSpPr>
          <p:cNvPr id="224" name="TextShape 5"/>
          <p:cNvSpPr txBox="1"/>
          <p:nvPr/>
        </p:nvSpPr>
        <p:spPr>
          <a:xfrm>
            <a:off x="10058400" y="2550600"/>
            <a:ext cx="1895760" cy="2387160"/>
          </a:xfrm>
          <a:prstGeom prst="rect">
            <a:avLst/>
          </a:prstGeom>
          <a:noFill/>
          <a:ln>
            <a:solidFill>
              <a:srgbClr val="000000"/>
            </a:solidFill>
          </a:ln>
        </p:spPr>
        <p:txBody>
          <a:bodyPr lIns="90000" rIns="90000" tIns="45000" bIns="45000">
            <a:noAutofit/>
          </a:bodyPr>
          <a:p>
            <a:pPr>
              <a:lnSpc>
                <a:spcPct val="100000"/>
              </a:lnSpc>
              <a:spcBef>
                <a:spcPts val="1400"/>
              </a:spcBef>
            </a:pPr>
            <a:r>
              <a:rPr b="0" lang="en-US" sz="1400" spc="-1" strike="noStrike">
                <a:solidFill>
                  <a:srgbClr val="c9211e"/>
                </a:solidFill>
                <a:latin typeface="Abadi"/>
              </a:rPr>
              <a:t>A Bar chart makes it easy to compare datasets between multiple groups at a glance. It is also useful to visualize how one categorical variable may affect numerical variables.</a:t>
            </a:r>
            <a:endParaRPr b="0" lang="en-US" sz="1400" spc="-1" strike="noStrike">
              <a:solidFill>
                <a:srgbClr val="c9211e"/>
              </a:solidFill>
              <a:latin typeface="Arial"/>
            </a:endParaRPr>
          </a:p>
        </p:txBody>
      </p:sp>
      <p:sp>
        <p:nvSpPr>
          <p:cNvPr id="225" name="TextShape 6"/>
          <p:cNvSpPr txBox="1"/>
          <p:nvPr/>
        </p:nvSpPr>
        <p:spPr>
          <a:xfrm>
            <a:off x="4064760" y="4974840"/>
            <a:ext cx="5182560" cy="513720"/>
          </a:xfrm>
          <a:prstGeom prst="rect">
            <a:avLst/>
          </a:prstGeom>
          <a:noFill/>
          <a:ln>
            <a:solidFill>
              <a:srgbClr val="000000"/>
            </a:solidFill>
          </a:ln>
        </p:spPr>
        <p:txBody>
          <a:bodyPr lIns="90000" rIns="90000" tIns="45000" bIns="45000">
            <a:noAutofit/>
          </a:bodyPr>
          <a:p>
            <a:r>
              <a:rPr b="0" lang="en-US" sz="1500" spc="-1" strike="noStrike">
                <a:solidFill>
                  <a:srgbClr val="c9211e"/>
                </a:solidFill>
                <a:latin typeface="Arial"/>
              </a:rPr>
              <a:t>Line Charts are useful to visualize trends on the correlation</a:t>
            </a:r>
            <a:endParaRPr b="0" lang="en-US" sz="1500" spc="-1" strike="noStrike">
              <a:latin typeface="Arial"/>
            </a:endParaRPr>
          </a:p>
          <a:p>
            <a:r>
              <a:rPr b="0" lang="en-US" sz="1500" spc="-1" strike="noStrike">
                <a:solidFill>
                  <a:srgbClr val="c9211e"/>
                </a:solidFill>
                <a:latin typeface="Arial"/>
              </a:rPr>
              <a:t>Between two numerical variables.</a:t>
            </a:r>
            <a:endParaRPr b="0" lang="en-US" sz="15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26"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E5A94FD2-2B4E-40E5-88AD-826E6A8D523E}" type="slidenum">
              <a:rPr b="0" lang="en-US" sz="1600" spc="-1" strike="noStrike">
                <a:solidFill>
                  <a:srgbClr val="1c7ddb"/>
                </a:solidFill>
                <a:latin typeface="Abadi"/>
              </a:rPr>
              <a:t>12</a:t>
            </a:fld>
            <a:endParaRPr b="0" lang="en-US" sz="1600" spc="-1" strike="noStrike">
              <a:latin typeface="Times New Roman"/>
            </a:endParaRPr>
          </a:p>
        </p:txBody>
      </p:sp>
      <p:sp>
        <p:nvSpPr>
          <p:cNvPr id="227" name="TextShape 2"/>
          <p:cNvSpPr txBox="1"/>
          <p:nvPr/>
        </p:nvSpPr>
        <p:spPr>
          <a:xfrm>
            <a:off x="770040" y="1409760"/>
            <a:ext cx="11208600" cy="4350960"/>
          </a:xfrm>
          <a:prstGeom prst="rect">
            <a:avLst/>
          </a:prstGeom>
          <a:noFill/>
          <a:ln>
            <a:noFill/>
          </a:ln>
        </p:spPr>
        <p:txBody>
          <a:bodyPr>
            <a:noAutofit/>
          </a:bodyPr>
          <a:p>
            <a:pPr>
              <a:lnSpc>
                <a:spcPct val="100000"/>
              </a:lnSpc>
              <a:spcBef>
                <a:spcPts val="1400"/>
              </a:spcBef>
            </a:pPr>
            <a:r>
              <a:rPr b="0" lang="en-US" sz="1500" spc="-1" strike="noStrike">
                <a:solidFill>
                  <a:srgbClr val="292929"/>
                </a:solidFill>
                <a:latin typeface="Arial"/>
              </a:rPr>
              <a:t>We will execute SQL queries to complete the following tasks:</a:t>
            </a:r>
            <a:endParaRPr b="0" lang="en-US" sz="1500" spc="-1" strike="noStrike">
              <a:solidFill>
                <a:srgbClr val="000000"/>
              </a:solidFill>
              <a:latin typeface="Calibri"/>
            </a:endParaRPr>
          </a:p>
          <a:p>
            <a:pPr marL="432000" indent="-324000">
              <a:lnSpc>
                <a:spcPct val="100000"/>
              </a:lnSpc>
              <a:spcBef>
                <a:spcPts val="1400"/>
              </a:spcBef>
              <a:buClr>
                <a:srgbClr val="292929"/>
              </a:buClr>
              <a:buFont typeface="Symbol" charset="2"/>
              <a:buChar char=""/>
            </a:pPr>
            <a:r>
              <a:rPr b="0" lang="en-US" sz="1500" spc="-1" strike="noStrike">
                <a:solidFill>
                  <a:srgbClr val="292929"/>
                </a:solidFill>
                <a:latin typeface="Arial"/>
              </a:rPr>
              <a:t>Displaying the names of the unique launch sites in the space mission</a:t>
            </a:r>
            <a:endParaRPr b="0" lang="en-US" sz="1500" spc="-1" strike="noStrike">
              <a:solidFill>
                <a:srgbClr val="000000"/>
              </a:solidFill>
              <a:latin typeface="Calibri"/>
            </a:endParaRPr>
          </a:p>
          <a:p>
            <a:pPr marL="432000" indent="-324000">
              <a:lnSpc>
                <a:spcPct val="100000"/>
              </a:lnSpc>
              <a:spcBef>
                <a:spcPts val="1400"/>
              </a:spcBef>
              <a:buClr>
                <a:srgbClr val="292929"/>
              </a:buClr>
              <a:buFont typeface="Symbol" charset="2"/>
              <a:buChar char=""/>
            </a:pPr>
            <a:r>
              <a:rPr b="0" lang="en-US" sz="1500" spc="-1" strike="noStrike">
                <a:solidFill>
                  <a:srgbClr val="292929"/>
                </a:solidFill>
                <a:latin typeface="Arial"/>
              </a:rPr>
              <a:t>Displaying 5 records where launch sites begin with the string 'CCA'</a:t>
            </a:r>
            <a:endParaRPr b="0" lang="en-US" sz="1500" spc="-1" strike="noStrike">
              <a:solidFill>
                <a:srgbClr val="000000"/>
              </a:solidFill>
              <a:latin typeface="Calibri"/>
            </a:endParaRPr>
          </a:p>
          <a:p>
            <a:pPr marL="432000" indent="-324000">
              <a:lnSpc>
                <a:spcPct val="100000"/>
              </a:lnSpc>
              <a:spcBef>
                <a:spcPts val="1400"/>
              </a:spcBef>
              <a:buClr>
                <a:srgbClr val="292929"/>
              </a:buClr>
              <a:buFont typeface="Symbol" charset="2"/>
              <a:buChar char=""/>
            </a:pPr>
            <a:r>
              <a:rPr b="0" lang="en-US" sz="1500" spc="-1" strike="noStrike">
                <a:solidFill>
                  <a:srgbClr val="292929"/>
                </a:solidFill>
                <a:latin typeface="Arial"/>
              </a:rPr>
              <a:t>Displaying the total payload mass carried by boosters launched by NASA (CRS)</a:t>
            </a:r>
            <a:endParaRPr b="0" lang="en-US" sz="1500" spc="-1" strike="noStrike">
              <a:solidFill>
                <a:srgbClr val="000000"/>
              </a:solidFill>
              <a:latin typeface="Calibri"/>
            </a:endParaRPr>
          </a:p>
          <a:p>
            <a:pPr marL="432000" indent="-324000">
              <a:lnSpc>
                <a:spcPct val="100000"/>
              </a:lnSpc>
              <a:spcBef>
                <a:spcPts val="1400"/>
              </a:spcBef>
              <a:buClr>
                <a:srgbClr val="292929"/>
              </a:buClr>
              <a:buFont typeface="Symbol" charset="2"/>
              <a:buChar char=""/>
            </a:pPr>
            <a:r>
              <a:rPr b="0" lang="en-US" sz="1500" spc="-1" strike="noStrike">
                <a:solidFill>
                  <a:srgbClr val="292929"/>
                </a:solidFill>
                <a:latin typeface="Arial"/>
              </a:rPr>
              <a:t>Displaying average payload mass carried by booster version F9 v1.1</a:t>
            </a:r>
            <a:endParaRPr b="0" lang="en-US" sz="1500" spc="-1" strike="noStrike">
              <a:solidFill>
                <a:srgbClr val="000000"/>
              </a:solidFill>
              <a:latin typeface="Calibri"/>
            </a:endParaRPr>
          </a:p>
          <a:p>
            <a:pPr marL="432000" indent="-324000">
              <a:lnSpc>
                <a:spcPct val="100000"/>
              </a:lnSpc>
              <a:spcBef>
                <a:spcPts val="1400"/>
              </a:spcBef>
              <a:buClr>
                <a:srgbClr val="292929"/>
              </a:buClr>
              <a:buFont typeface="Symbol" charset="2"/>
              <a:buChar char=""/>
            </a:pPr>
            <a:r>
              <a:rPr b="0" lang="en-US" sz="1500" spc="-1" strike="noStrike">
                <a:solidFill>
                  <a:srgbClr val="292929"/>
                </a:solidFill>
                <a:latin typeface="Arial"/>
              </a:rPr>
              <a:t>Listing the date when the first successful landing outcome in ground pad was achieved</a:t>
            </a:r>
            <a:endParaRPr b="0" lang="en-US" sz="1500" spc="-1" strike="noStrike">
              <a:solidFill>
                <a:srgbClr val="000000"/>
              </a:solidFill>
              <a:latin typeface="Calibri"/>
            </a:endParaRPr>
          </a:p>
          <a:p>
            <a:pPr marL="432000" indent="-324000">
              <a:lnSpc>
                <a:spcPct val="100000"/>
              </a:lnSpc>
              <a:spcBef>
                <a:spcPts val="1400"/>
              </a:spcBef>
              <a:buClr>
                <a:srgbClr val="292929"/>
              </a:buClr>
              <a:buFont typeface="Symbol" charset="2"/>
              <a:buChar char=""/>
            </a:pPr>
            <a:r>
              <a:rPr b="0" lang="en-US" sz="1500" spc="-1" strike="noStrike">
                <a:solidFill>
                  <a:srgbClr val="292929"/>
                </a:solidFill>
                <a:latin typeface="Arial"/>
              </a:rPr>
              <a:t>Listing the names of the boosters which have success in drone ship and have payload mass greater than 4000 but less than 6000</a:t>
            </a:r>
            <a:endParaRPr b="0" lang="en-US" sz="1500" spc="-1" strike="noStrike">
              <a:solidFill>
                <a:srgbClr val="000000"/>
              </a:solidFill>
              <a:latin typeface="Calibri"/>
            </a:endParaRPr>
          </a:p>
          <a:p>
            <a:pPr marL="432000" indent="-324000">
              <a:lnSpc>
                <a:spcPct val="100000"/>
              </a:lnSpc>
              <a:spcBef>
                <a:spcPts val="1400"/>
              </a:spcBef>
              <a:buClr>
                <a:srgbClr val="292929"/>
              </a:buClr>
              <a:buFont typeface="Symbol" charset="2"/>
              <a:buChar char=""/>
            </a:pPr>
            <a:r>
              <a:rPr b="0" lang="en-US" sz="1500" spc="-1" strike="noStrike">
                <a:solidFill>
                  <a:srgbClr val="292929"/>
                </a:solidFill>
                <a:latin typeface="Arial"/>
              </a:rPr>
              <a:t>Listing the total number of successful and failure mission outcomes</a:t>
            </a:r>
            <a:endParaRPr b="0" lang="en-US" sz="1500" spc="-1" strike="noStrike">
              <a:solidFill>
                <a:srgbClr val="000000"/>
              </a:solidFill>
              <a:latin typeface="Calibri"/>
            </a:endParaRPr>
          </a:p>
          <a:p>
            <a:pPr marL="432000" indent="-324000">
              <a:lnSpc>
                <a:spcPct val="100000"/>
              </a:lnSpc>
              <a:spcBef>
                <a:spcPts val="1400"/>
              </a:spcBef>
              <a:buClr>
                <a:srgbClr val="292929"/>
              </a:buClr>
              <a:buFont typeface="Symbol" charset="2"/>
              <a:buChar char=""/>
            </a:pPr>
            <a:r>
              <a:rPr b="0" lang="en-US" sz="1500" spc="-1" strike="noStrike">
                <a:solidFill>
                  <a:srgbClr val="292929"/>
                </a:solidFill>
                <a:latin typeface="Arial"/>
              </a:rPr>
              <a:t>Listing the names of the booster_versions which have carried the maximum payload mass</a:t>
            </a:r>
            <a:endParaRPr b="0" lang="en-US" sz="1500" spc="-1" strike="noStrike">
              <a:solidFill>
                <a:srgbClr val="000000"/>
              </a:solidFill>
              <a:latin typeface="Calibri"/>
            </a:endParaRPr>
          </a:p>
          <a:p>
            <a:pPr marL="432000" indent="-324000">
              <a:lnSpc>
                <a:spcPct val="100000"/>
              </a:lnSpc>
              <a:spcBef>
                <a:spcPts val="1400"/>
              </a:spcBef>
              <a:buClr>
                <a:srgbClr val="292929"/>
              </a:buClr>
              <a:buFont typeface="Symbol" charset="2"/>
              <a:buChar char=""/>
            </a:pPr>
            <a:r>
              <a:rPr b="0" lang="en-US" sz="1500" spc="-1" strike="noStrike">
                <a:solidFill>
                  <a:srgbClr val="292929"/>
                </a:solidFill>
                <a:latin typeface="Arial"/>
              </a:rPr>
              <a:t>Listing the failed landing_outcomes in drone ship, their booster versions, and launch site names for in year 2015</a:t>
            </a:r>
            <a:endParaRPr b="0" lang="en-US" sz="1500" spc="-1" strike="noStrike">
              <a:solidFill>
                <a:srgbClr val="000000"/>
              </a:solidFill>
              <a:latin typeface="Calibri"/>
            </a:endParaRPr>
          </a:p>
          <a:p>
            <a:pPr marL="432000" indent="-324000">
              <a:lnSpc>
                <a:spcPct val="100000"/>
              </a:lnSpc>
              <a:spcBef>
                <a:spcPts val="1400"/>
              </a:spcBef>
              <a:buClr>
                <a:srgbClr val="292929"/>
              </a:buClr>
              <a:buFont typeface="Symbol" charset="2"/>
              <a:buChar char=""/>
            </a:pPr>
            <a:r>
              <a:rPr b="0" lang="en-US" sz="1500" spc="-1" strike="noStrike">
                <a:solidFill>
                  <a:srgbClr val="292929"/>
                </a:solidFill>
                <a:latin typeface="Arial"/>
              </a:rPr>
              <a:t>Ranking the count of landing outcomes (such as Failure (drone ship) or Success (ground pad)) between the date 2010-06-04 and 2017-03-20, in descending order</a:t>
            </a:r>
            <a:endParaRPr b="0" lang="en-US" sz="1500" spc="-1" strike="noStrike">
              <a:solidFill>
                <a:srgbClr val="000000"/>
              </a:solidFill>
              <a:latin typeface="Calibri"/>
            </a:endParaRPr>
          </a:p>
          <a:p>
            <a:pPr>
              <a:lnSpc>
                <a:spcPct val="100000"/>
              </a:lnSpc>
            </a:pPr>
            <a:endParaRPr b="0" lang="en-US" sz="1500" spc="-1" strike="noStrike">
              <a:solidFill>
                <a:srgbClr val="000000"/>
              </a:solidFill>
              <a:latin typeface="Calibri"/>
            </a:endParaRPr>
          </a:p>
          <a:p>
            <a:pPr>
              <a:lnSpc>
                <a:spcPct val="100000"/>
              </a:lnSpc>
            </a:pPr>
            <a:endParaRPr b="0" lang="en-US" sz="1500" spc="-1" strike="noStrike">
              <a:solidFill>
                <a:srgbClr val="000000"/>
              </a:solidFill>
              <a:latin typeface="Calibri"/>
            </a:endParaRPr>
          </a:p>
          <a:p>
            <a:pPr>
              <a:lnSpc>
                <a:spcPct val="100000"/>
              </a:lnSpc>
            </a:pPr>
            <a:endParaRPr b="0" lang="en-US" sz="1500" spc="-1" strike="noStrike">
              <a:solidFill>
                <a:srgbClr val="000000"/>
              </a:solidFill>
              <a:latin typeface="Calibri"/>
            </a:endParaRPr>
          </a:p>
        </p:txBody>
      </p:sp>
      <p:sp>
        <p:nvSpPr>
          <p:cNvPr id="228"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EDA with SQL</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29"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3A9966CC-29BA-48F6-B434-4E7ABEDF615D}" type="slidenum">
              <a:rPr b="0" lang="en-US" sz="1600" spc="-1" strike="noStrike">
                <a:solidFill>
                  <a:srgbClr val="1c7ddb"/>
                </a:solidFill>
                <a:latin typeface="Abadi"/>
              </a:rPr>
              <a:t>13</a:t>
            </a:fld>
            <a:endParaRPr b="0" lang="en-US" sz="1600" spc="-1" strike="noStrike">
              <a:latin typeface="Times New Roman"/>
            </a:endParaRPr>
          </a:p>
        </p:txBody>
      </p:sp>
      <p:sp>
        <p:nvSpPr>
          <p:cNvPr id="230" name="TextShape 2"/>
          <p:cNvSpPr txBox="1"/>
          <p:nvPr/>
        </p:nvSpPr>
        <p:spPr>
          <a:xfrm>
            <a:off x="822960" y="1463040"/>
            <a:ext cx="10515240" cy="4350960"/>
          </a:xfrm>
          <a:prstGeom prst="rect">
            <a:avLst/>
          </a:prstGeom>
          <a:noFill/>
          <a:ln>
            <a:noFill/>
          </a:ln>
        </p:spPr>
        <p:txBody>
          <a:bodyPr lIns="90000" rIns="90000" tIns="45000" bIns="45000">
            <a:normAutofit/>
          </a:bodyPr>
          <a:p>
            <a:pPr>
              <a:lnSpc>
                <a:spcPct val="100000"/>
              </a:lnSpc>
              <a:spcBef>
                <a:spcPts val="1400"/>
              </a:spcBef>
            </a:pPr>
            <a:r>
              <a:rPr b="0" lang="en-US" sz="2200" spc="-1" strike="noStrike">
                <a:solidFill>
                  <a:srgbClr val="292929"/>
                </a:solidFill>
                <a:latin typeface="Arial"/>
              </a:rPr>
              <a:t>The following objects are added to our Folium map:</a:t>
            </a:r>
            <a:endParaRPr b="0" lang="en-US" sz="2200" spc="-1" strike="noStrike">
              <a:solidFill>
                <a:srgbClr val="000000"/>
              </a:solidFill>
              <a:latin typeface="Calibri"/>
            </a:endParaRPr>
          </a:p>
          <a:p>
            <a:pPr marL="432000" indent="-324000">
              <a:lnSpc>
                <a:spcPct val="100000"/>
              </a:lnSpc>
              <a:spcBef>
                <a:spcPts val="1400"/>
              </a:spcBef>
              <a:buClr>
                <a:srgbClr val="292929"/>
              </a:buClr>
              <a:buFont typeface="Symbol" charset="2"/>
              <a:buChar char=""/>
            </a:pPr>
            <a:r>
              <a:rPr b="0" lang="en-US" sz="2200" spc="-1" strike="noStrike">
                <a:solidFill>
                  <a:srgbClr val="292929"/>
                </a:solidFill>
                <a:latin typeface="Arial"/>
              </a:rPr>
              <a:t>Markers that show all launch sites on a map</a:t>
            </a:r>
            <a:endParaRPr b="0" lang="en-US" sz="2200" spc="-1" strike="noStrike">
              <a:solidFill>
                <a:srgbClr val="000000"/>
              </a:solidFill>
              <a:latin typeface="Calibri"/>
            </a:endParaRPr>
          </a:p>
          <a:p>
            <a:pPr marL="432000" indent="-324000">
              <a:lnSpc>
                <a:spcPct val="100000"/>
              </a:lnSpc>
              <a:spcBef>
                <a:spcPts val="1400"/>
              </a:spcBef>
              <a:buClr>
                <a:srgbClr val="292929"/>
              </a:buClr>
              <a:buFont typeface="Symbol" charset="2"/>
              <a:buChar char=""/>
            </a:pPr>
            <a:r>
              <a:rPr b="0" lang="en-US" sz="2200" spc="-1" strike="noStrike">
                <a:solidFill>
                  <a:srgbClr val="292929"/>
                </a:solidFill>
                <a:latin typeface="Arial"/>
              </a:rPr>
              <a:t>Markers which color shows the success/failure of the launch site</a:t>
            </a:r>
            <a:endParaRPr b="0" lang="en-US" sz="2200" spc="-1" strike="noStrike">
              <a:solidFill>
                <a:srgbClr val="000000"/>
              </a:solidFill>
              <a:latin typeface="Calibri"/>
            </a:endParaRPr>
          </a:p>
          <a:p>
            <a:pPr marL="432000" indent="-324000">
              <a:lnSpc>
                <a:spcPct val="100000"/>
              </a:lnSpc>
              <a:spcBef>
                <a:spcPts val="1400"/>
              </a:spcBef>
              <a:buClr>
                <a:srgbClr val="292929"/>
              </a:buClr>
              <a:buFont typeface="Symbol" charset="2"/>
              <a:buChar char=""/>
            </a:pPr>
            <a:r>
              <a:rPr b="0" lang="en-US" sz="2200" spc="-1" strike="noStrike">
                <a:solidFill>
                  <a:srgbClr val="292929"/>
                </a:solidFill>
                <a:latin typeface="Arial"/>
              </a:rPr>
              <a:t>Lines that show the distances between a launch site to other objects in the map</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rial"/>
              </a:rPr>
              <a:t>By adding these objects, one can answer the following questions:</a:t>
            </a:r>
            <a:endParaRPr b="0" lang="en-US" sz="2200" spc="-1" strike="noStrike">
              <a:solidFill>
                <a:srgbClr val="000000"/>
              </a:solidFill>
              <a:latin typeface="Calibri"/>
            </a:endParaRPr>
          </a:p>
          <a:p>
            <a:pPr marL="432000" indent="-324000">
              <a:lnSpc>
                <a:spcPct val="100000"/>
              </a:lnSpc>
              <a:spcBef>
                <a:spcPts val="1400"/>
              </a:spcBef>
              <a:buClr>
                <a:srgbClr val="292929"/>
              </a:buClr>
              <a:buFont typeface="Symbol" charset="2"/>
              <a:buChar char=""/>
            </a:pPr>
            <a:r>
              <a:rPr b="0" lang="en-US" sz="2200" spc="-1" strike="noStrike">
                <a:solidFill>
                  <a:srgbClr val="292929"/>
                </a:solidFill>
                <a:latin typeface="Arial"/>
              </a:rPr>
              <a:t>Are launch sites in close proximity to railways? </a:t>
            </a:r>
            <a:r>
              <a:rPr b="1" lang="en-US" sz="2200" spc="-1" strike="noStrike">
                <a:solidFill>
                  <a:srgbClr val="292929"/>
                </a:solidFill>
                <a:latin typeface="Arial"/>
              </a:rPr>
              <a:t>Yes</a:t>
            </a:r>
            <a:endParaRPr b="0" lang="en-US" sz="2200" spc="-1" strike="noStrike">
              <a:solidFill>
                <a:srgbClr val="000000"/>
              </a:solidFill>
              <a:latin typeface="Calibri"/>
            </a:endParaRPr>
          </a:p>
          <a:p>
            <a:pPr marL="432000" indent="-324000">
              <a:lnSpc>
                <a:spcPct val="100000"/>
              </a:lnSpc>
              <a:spcBef>
                <a:spcPts val="1400"/>
              </a:spcBef>
              <a:buClr>
                <a:srgbClr val="292929"/>
              </a:buClr>
              <a:buFont typeface="Symbol" charset="2"/>
              <a:buChar char=""/>
            </a:pPr>
            <a:r>
              <a:rPr b="0" lang="en-US" sz="2200" spc="-1" strike="noStrike">
                <a:solidFill>
                  <a:srgbClr val="292929"/>
                </a:solidFill>
                <a:latin typeface="Arial"/>
              </a:rPr>
              <a:t>Are launch sites in close proximity to highways? </a:t>
            </a:r>
            <a:r>
              <a:rPr b="1" lang="en-US" sz="2200" spc="-1" strike="noStrike">
                <a:solidFill>
                  <a:srgbClr val="292929"/>
                </a:solidFill>
                <a:latin typeface="Arial"/>
              </a:rPr>
              <a:t>Yes</a:t>
            </a:r>
            <a:endParaRPr b="0" lang="en-US" sz="2200" spc="-1" strike="noStrike">
              <a:solidFill>
                <a:srgbClr val="000000"/>
              </a:solidFill>
              <a:latin typeface="Calibri"/>
            </a:endParaRPr>
          </a:p>
          <a:p>
            <a:pPr marL="432000" indent="-324000">
              <a:lnSpc>
                <a:spcPct val="100000"/>
              </a:lnSpc>
              <a:spcBef>
                <a:spcPts val="1400"/>
              </a:spcBef>
              <a:buClr>
                <a:srgbClr val="292929"/>
              </a:buClr>
              <a:buFont typeface="Symbol" charset="2"/>
              <a:buChar char=""/>
            </a:pPr>
            <a:r>
              <a:rPr b="0" lang="en-US" sz="2200" spc="-1" strike="noStrike">
                <a:solidFill>
                  <a:srgbClr val="292929"/>
                </a:solidFill>
                <a:latin typeface="Arial"/>
              </a:rPr>
              <a:t>Are launch sites in close proximity to coastline? </a:t>
            </a:r>
            <a:r>
              <a:rPr b="1" lang="en-US" sz="2200" spc="-1" strike="noStrike">
                <a:solidFill>
                  <a:srgbClr val="292929"/>
                </a:solidFill>
                <a:latin typeface="Arial"/>
              </a:rPr>
              <a:t>Yes</a:t>
            </a:r>
            <a:endParaRPr b="0" lang="en-US" sz="2200" spc="-1" strike="noStrike">
              <a:solidFill>
                <a:srgbClr val="000000"/>
              </a:solidFill>
              <a:latin typeface="Calibri"/>
            </a:endParaRPr>
          </a:p>
          <a:p>
            <a:pPr marL="432000" indent="-324000">
              <a:lnSpc>
                <a:spcPct val="100000"/>
              </a:lnSpc>
              <a:spcBef>
                <a:spcPts val="1400"/>
              </a:spcBef>
              <a:buClr>
                <a:srgbClr val="292929"/>
              </a:buClr>
              <a:buFont typeface="Symbol" charset="2"/>
              <a:buChar char=""/>
            </a:pPr>
            <a:r>
              <a:rPr b="0" lang="en-US" sz="2200" spc="-1" strike="noStrike">
                <a:solidFill>
                  <a:srgbClr val="292929"/>
                </a:solidFill>
                <a:latin typeface="Arial"/>
              </a:rPr>
              <a:t>Do launch sites keep certain distance away from cities? </a:t>
            </a:r>
            <a:r>
              <a:rPr b="1" lang="en-US" sz="2200" spc="-1" strike="noStrike">
                <a:solidFill>
                  <a:srgbClr val="292929"/>
                </a:solidFill>
                <a:latin typeface="Arial"/>
              </a:rPr>
              <a:t>Yes</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a:p>
            <a:pPr>
              <a:lnSpc>
                <a:spcPct val="100000"/>
              </a:lnSpc>
            </a:pPr>
            <a:endParaRPr b="0" lang="en-US" sz="2200" spc="-1" strike="noStrike">
              <a:solidFill>
                <a:srgbClr val="000000"/>
              </a:solidFill>
              <a:latin typeface="Calibri"/>
            </a:endParaRPr>
          </a:p>
          <a:p>
            <a:pPr>
              <a:lnSpc>
                <a:spcPct val="100000"/>
              </a:lnSpc>
            </a:pPr>
            <a:endParaRPr b="0" lang="en-US" sz="2200" spc="-1" strike="noStrike">
              <a:solidFill>
                <a:srgbClr val="000000"/>
              </a:solidFill>
              <a:latin typeface="Calibri"/>
            </a:endParaRPr>
          </a:p>
        </p:txBody>
      </p:sp>
      <p:sp>
        <p:nvSpPr>
          <p:cNvPr id="231"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Build an Interactive Map with Folium</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32"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BAF7FE9E-8F8C-485C-8FE3-260CDBFE8F41}" type="slidenum">
              <a:rPr b="0" lang="en-US" sz="1600" spc="-1" strike="noStrike">
                <a:solidFill>
                  <a:srgbClr val="1c7ddb"/>
                </a:solidFill>
                <a:latin typeface="Abadi"/>
              </a:rPr>
              <a:t>14</a:t>
            </a:fld>
            <a:endParaRPr b="0" lang="en-US" sz="1600" spc="-1" strike="noStrike">
              <a:latin typeface="Times New Roman"/>
            </a:endParaRPr>
          </a:p>
        </p:txBody>
      </p:sp>
      <p:sp>
        <p:nvSpPr>
          <p:cNvPr id="233" name="TextShape 2"/>
          <p:cNvSpPr txBox="1"/>
          <p:nvPr/>
        </p:nvSpPr>
        <p:spPr>
          <a:xfrm>
            <a:off x="770040" y="1825560"/>
            <a:ext cx="9745200" cy="4350960"/>
          </a:xfrm>
          <a:prstGeom prst="rect">
            <a:avLst/>
          </a:prstGeom>
          <a:noFill/>
          <a:ln>
            <a:noFill/>
          </a:ln>
        </p:spPr>
        <p:txBody>
          <a:bodyPr>
            <a:normAutofit fontScale="20000"/>
          </a:bodyPr>
          <a:p>
            <a:pPr>
              <a:lnSpc>
                <a:spcPct val="100000"/>
              </a:lnSpc>
              <a:spcBef>
                <a:spcPts val="1400"/>
              </a:spcBef>
            </a:pPr>
            <a:r>
              <a:rPr b="0" lang="en-US" sz="4000" spc="-1" strike="noStrike">
                <a:solidFill>
                  <a:srgbClr val="292929"/>
                </a:solidFill>
                <a:latin typeface="Arial"/>
              </a:rPr>
              <a:t>We write a Dashboard code which will deploy a Pie chart and a Scatter plot.</a:t>
            </a:r>
            <a:endParaRPr b="0" lang="en-US" sz="4000" spc="-1" strike="noStrike">
              <a:solidFill>
                <a:srgbClr val="000000"/>
              </a:solidFill>
              <a:latin typeface="Arial"/>
            </a:endParaRPr>
          </a:p>
          <a:p>
            <a:pPr>
              <a:lnSpc>
                <a:spcPct val="100000"/>
              </a:lnSpc>
              <a:spcBef>
                <a:spcPts val="1400"/>
              </a:spcBef>
            </a:pPr>
            <a:r>
              <a:rPr b="1" lang="en-US" sz="6000" spc="-1" strike="noStrike">
                <a:solidFill>
                  <a:srgbClr val="292929"/>
                </a:solidFill>
                <a:latin typeface="Arial"/>
              </a:rPr>
              <a:t>Pie chart</a:t>
            </a:r>
            <a:endParaRPr b="0" lang="en-US" sz="6000" spc="-1" strike="noStrike">
              <a:solidFill>
                <a:srgbClr val="000000"/>
              </a:solidFill>
              <a:latin typeface="Arial"/>
            </a:endParaRPr>
          </a:p>
          <a:p>
            <a:pPr marL="432000" indent="-324000">
              <a:lnSpc>
                <a:spcPct val="100000"/>
              </a:lnSpc>
              <a:spcBef>
                <a:spcPts val="1400"/>
              </a:spcBef>
              <a:buClr>
                <a:srgbClr val="292929"/>
              </a:buClr>
              <a:buFont typeface="Symbol" charset="2"/>
              <a:buChar char=""/>
            </a:pPr>
            <a:r>
              <a:rPr b="0" lang="en-US" sz="4000" spc="-1" strike="noStrike">
                <a:solidFill>
                  <a:srgbClr val="292929"/>
                </a:solidFill>
                <a:latin typeface="Arial"/>
              </a:rPr>
              <a:t> </a:t>
            </a:r>
            <a:r>
              <a:rPr b="0" lang="en-US" sz="4000" spc="-1" strike="noStrike">
                <a:solidFill>
                  <a:srgbClr val="292929"/>
                </a:solidFill>
                <a:latin typeface="Arial"/>
              </a:rPr>
              <a:t>This chart indicates the successful landing distribution across all launch</a:t>
            </a:r>
            <a:endParaRPr b="0" lang="en-US" sz="4000" spc="-1" strike="noStrike">
              <a:solidFill>
                <a:srgbClr val="000000"/>
              </a:solidFill>
              <a:latin typeface="Arial"/>
            </a:endParaRPr>
          </a:p>
          <a:p>
            <a:pPr marL="432000" indent="-324000">
              <a:lnSpc>
                <a:spcPct val="100000"/>
              </a:lnSpc>
              <a:spcBef>
                <a:spcPts val="1400"/>
              </a:spcBef>
              <a:buClr>
                <a:srgbClr val="292929"/>
              </a:buClr>
              <a:buFont typeface="Symbol" charset="2"/>
              <a:buChar char=""/>
            </a:pPr>
            <a:r>
              <a:rPr b="0" lang="en-US" sz="4000" spc="-1" strike="noStrike">
                <a:solidFill>
                  <a:srgbClr val="292929"/>
                </a:solidFill>
                <a:latin typeface="Arial"/>
              </a:rPr>
              <a:t>sites</a:t>
            </a:r>
            <a:endParaRPr b="0" lang="en-US" sz="4000" spc="-1" strike="noStrike">
              <a:solidFill>
                <a:srgbClr val="000000"/>
              </a:solidFill>
              <a:latin typeface="Arial"/>
            </a:endParaRPr>
          </a:p>
          <a:p>
            <a:pPr>
              <a:lnSpc>
                <a:spcPct val="100000"/>
              </a:lnSpc>
              <a:spcBef>
                <a:spcPts val="1400"/>
              </a:spcBef>
            </a:pPr>
            <a:r>
              <a:rPr b="1" lang="en-US" sz="6000" spc="-1" strike="noStrike">
                <a:solidFill>
                  <a:srgbClr val="292929"/>
                </a:solidFill>
                <a:latin typeface="Arial"/>
              </a:rPr>
              <a:t>Scatter chart</a:t>
            </a:r>
            <a:endParaRPr b="0" lang="en-US" sz="6000" spc="-1" strike="noStrike">
              <a:solidFill>
                <a:srgbClr val="000000"/>
              </a:solidFill>
              <a:latin typeface="Arial"/>
            </a:endParaRPr>
          </a:p>
          <a:p>
            <a:pPr marL="432000" indent="-324000">
              <a:lnSpc>
                <a:spcPct val="100000"/>
              </a:lnSpc>
              <a:spcBef>
                <a:spcPts val="1400"/>
              </a:spcBef>
              <a:buClr>
                <a:srgbClr val="292929"/>
              </a:buClr>
              <a:buFont typeface="Symbol" charset="2"/>
              <a:buChar char=""/>
            </a:pPr>
            <a:r>
              <a:rPr b="0" lang="en-US" sz="4000" spc="-1" strike="noStrike">
                <a:solidFill>
                  <a:srgbClr val="292929"/>
                </a:solidFill>
                <a:latin typeface="Arial"/>
              </a:rPr>
              <a:t> </a:t>
            </a:r>
            <a:r>
              <a:rPr b="0" lang="en-US" sz="4000" spc="-1" strike="noStrike">
                <a:solidFill>
                  <a:srgbClr val="292929"/>
                </a:solidFill>
                <a:latin typeface="Arial"/>
              </a:rPr>
              <a:t>In here, we will show the relationship between Outcomes and Payload mass(Kg) by different boosters</a:t>
            </a:r>
            <a:endParaRPr b="0" lang="en-US" sz="4000" spc="-1" strike="noStrike">
              <a:solidFill>
                <a:srgbClr val="000000"/>
              </a:solidFill>
              <a:latin typeface="Arial"/>
            </a:endParaRPr>
          </a:p>
          <a:p>
            <a:pPr marL="432000" indent="-324000">
              <a:lnSpc>
                <a:spcPct val="100000"/>
              </a:lnSpc>
              <a:spcBef>
                <a:spcPts val="1400"/>
              </a:spcBef>
              <a:buClr>
                <a:srgbClr val="292929"/>
              </a:buClr>
              <a:buFont typeface="Symbol" charset="2"/>
              <a:buChar char=""/>
            </a:pPr>
            <a:r>
              <a:rPr b="0" lang="en-US" sz="4000" spc="-1" strike="noStrike">
                <a:solidFill>
                  <a:srgbClr val="292929"/>
                </a:solidFill>
                <a:latin typeface="Arial"/>
              </a:rPr>
              <a:t> </a:t>
            </a:r>
            <a:r>
              <a:rPr b="0" lang="en-US" sz="4000" spc="-1" strike="noStrike">
                <a:solidFill>
                  <a:srgbClr val="292929"/>
                </a:solidFill>
                <a:latin typeface="Arial"/>
              </a:rPr>
              <a:t>Our code will be design to have 2 inputs: All sites/individual site &amp; Payload mass on a slider between 0 and 10000 kg</a:t>
            </a:r>
            <a:endParaRPr b="0" lang="en-US" sz="4000" spc="-1" strike="noStrike">
              <a:solidFill>
                <a:srgbClr val="000000"/>
              </a:solidFill>
              <a:latin typeface="Arial"/>
            </a:endParaRPr>
          </a:p>
          <a:p>
            <a:pPr marL="432000" indent="-324000">
              <a:lnSpc>
                <a:spcPct val="100000"/>
              </a:lnSpc>
              <a:spcBef>
                <a:spcPts val="1400"/>
              </a:spcBef>
              <a:buClr>
                <a:srgbClr val="292929"/>
              </a:buClr>
              <a:buFont typeface="Symbol" charset="2"/>
              <a:buChar char=""/>
            </a:pPr>
            <a:r>
              <a:rPr b="0" lang="en-US" sz="4000" spc="-1" strike="noStrike">
                <a:solidFill>
                  <a:srgbClr val="292929"/>
                </a:solidFill>
                <a:latin typeface="Arial"/>
              </a:rPr>
              <a:t> </a:t>
            </a:r>
            <a:r>
              <a:rPr b="0" lang="en-US" sz="4000" spc="-1" strike="noStrike">
                <a:solidFill>
                  <a:srgbClr val="292929"/>
                </a:solidFill>
                <a:latin typeface="Arial"/>
              </a:rPr>
              <a:t>The aim of this last chart is to visualize how success may be related to the the launch point, payload mass, and booster version categories</a:t>
            </a:r>
            <a:endParaRPr b="0" lang="en-US" sz="4000" spc="-1" strike="noStrike">
              <a:solidFill>
                <a:srgbClr val="000000"/>
              </a:solidFill>
              <a:latin typeface="Arial"/>
            </a:endParaRPr>
          </a:p>
          <a:p>
            <a:pPr marL="432000" indent="-324000">
              <a:lnSpc>
                <a:spcPct val="100000"/>
              </a:lnSpc>
              <a:buClr>
                <a:srgbClr val="000000"/>
              </a:buClr>
              <a:buFont typeface="Wingdings" charset="2"/>
              <a:buChar char=""/>
            </a:pPr>
            <a:endParaRPr b="0" lang="en-US" sz="4000" spc="-1" strike="noStrike">
              <a:solidFill>
                <a:srgbClr val="000000"/>
              </a:solidFill>
              <a:latin typeface="Arial"/>
            </a:endParaRPr>
          </a:p>
        </p:txBody>
      </p:sp>
      <p:sp>
        <p:nvSpPr>
          <p:cNvPr id="234"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Build a Dashboard with Plotly Dash</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35"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EEDC81B2-9231-4816-BC61-E1CCED3FC59B}" type="slidenum">
              <a:rPr b="0" lang="en-US" sz="1600" spc="-1" strike="noStrike">
                <a:solidFill>
                  <a:srgbClr val="1c7ddb"/>
                </a:solidFill>
                <a:latin typeface="Abadi"/>
              </a:rPr>
              <a:t>15</a:t>
            </a:fld>
            <a:endParaRPr b="0" lang="en-US" sz="1600" spc="-1" strike="noStrike">
              <a:latin typeface="Times New Roman"/>
            </a:endParaRPr>
          </a:p>
        </p:txBody>
      </p:sp>
      <p:sp>
        <p:nvSpPr>
          <p:cNvPr id="236" name="TextShape 2"/>
          <p:cNvSpPr txBox="1"/>
          <p:nvPr/>
        </p:nvSpPr>
        <p:spPr>
          <a:xfrm>
            <a:off x="861840" y="1463040"/>
            <a:ext cx="10476720" cy="4562640"/>
          </a:xfrm>
          <a:prstGeom prst="rect">
            <a:avLst/>
          </a:prstGeom>
          <a:noFill/>
          <a:ln>
            <a:noFill/>
          </a:ln>
        </p:spPr>
        <p:txBody>
          <a:bodyPr lIns="90000" rIns="90000" tIns="45000" bIns="45000">
            <a:normAutofit fontScale="82000"/>
          </a:bodyPr>
          <a:p>
            <a:pPr>
              <a:lnSpc>
                <a:spcPct val="100000"/>
              </a:lnSpc>
              <a:spcBef>
                <a:spcPts val="1400"/>
              </a:spcBef>
            </a:pPr>
            <a:r>
              <a:rPr b="0" lang="en-US" sz="2200" spc="-1" strike="noStrike">
                <a:solidFill>
                  <a:srgbClr val="292929"/>
                </a:solidFill>
                <a:latin typeface="Arial"/>
              </a:rPr>
              <a:t>Perform exploratory Data Analysis and determine Training Labels</a:t>
            </a:r>
            <a:endParaRPr b="0" lang="en-US" sz="2200" spc="-1" strike="noStrike">
              <a:solidFill>
                <a:srgbClr val="000000"/>
              </a:solidFill>
              <a:latin typeface="Arial"/>
            </a:endParaRPr>
          </a:p>
          <a:p>
            <a:pPr marL="432000" indent="-324000">
              <a:lnSpc>
                <a:spcPct val="100000"/>
              </a:lnSpc>
              <a:spcBef>
                <a:spcPts val="1400"/>
              </a:spcBef>
              <a:buClr>
                <a:srgbClr val="292929"/>
              </a:buClr>
              <a:buFont typeface="Symbol" charset="2"/>
              <a:buChar char=""/>
            </a:pPr>
            <a:r>
              <a:rPr b="0" lang="en-US" sz="2200" spc="-1" strike="noStrike">
                <a:solidFill>
                  <a:srgbClr val="292929"/>
                </a:solidFill>
                <a:latin typeface="Arial"/>
              </a:rPr>
              <a:t>Create a column for the class</a:t>
            </a:r>
            <a:endParaRPr b="0" lang="en-US" sz="2200" spc="-1" strike="noStrike">
              <a:solidFill>
                <a:srgbClr val="000000"/>
              </a:solidFill>
              <a:latin typeface="Arial"/>
            </a:endParaRPr>
          </a:p>
          <a:p>
            <a:pPr marL="432000" indent="-324000">
              <a:lnSpc>
                <a:spcPct val="100000"/>
              </a:lnSpc>
              <a:spcBef>
                <a:spcPts val="1400"/>
              </a:spcBef>
              <a:buClr>
                <a:srgbClr val="292929"/>
              </a:buClr>
              <a:buFont typeface="Symbol" charset="2"/>
              <a:buChar char=""/>
            </a:pPr>
            <a:r>
              <a:rPr b="0" lang="en-US" sz="2200" spc="-1" strike="noStrike">
                <a:solidFill>
                  <a:srgbClr val="292929"/>
                </a:solidFill>
                <a:latin typeface="Arial"/>
              </a:rPr>
              <a:t>Standardize the data</a:t>
            </a:r>
            <a:endParaRPr b="0" lang="en-US" sz="2200" spc="-1" strike="noStrike">
              <a:solidFill>
                <a:srgbClr val="000000"/>
              </a:solidFill>
              <a:latin typeface="Arial"/>
            </a:endParaRPr>
          </a:p>
          <a:p>
            <a:pPr marL="432000" indent="-324000">
              <a:lnSpc>
                <a:spcPct val="100000"/>
              </a:lnSpc>
              <a:spcBef>
                <a:spcPts val="1400"/>
              </a:spcBef>
              <a:buClr>
                <a:srgbClr val="292929"/>
              </a:buClr>
              <a:buFont typeface="Symbol" charset="2"/>
              <a:buChar char=""/>
            </a:pPr>
            <a:r>
              <a:rPr b="0" lang="en-US" sz="2200" spc="-1" strike="noStrike">
                <a:solidFill>
                  <a:srgbClr val="292929"/>
                </a:solidFill>
                <a:latin typeface="Arial"/>
              </a:rPr>
              <a:t>Split into training data and test</a:t>
            </a:r>
            <a:endParaRPr b="0" lang="en-US" sz="2200" spc="-1" strike="noStrike">
              <a:solidFill>
                <a:srgbClr val="000000"/>
              </a:solidFill>
              <a:latin typeface="Arial"/>
            </a:endParaRPr>
          </a:p>
          <a:p>
            <a:pPr>
              <a:lnSpc>
                <a:spcPct val="100000"/>
              </a:lnSpc>
              <a:spcBef>
                <a:spcPts val="1400"/>
              </a:spcBef>
            </a:pPr>
            <a:r>
              <a:rPr b="0" lang="en-US" sz="2200" spc="-1" strike="noStrike">
                <a:solidFill>
                  <a:srgbClr val="292929"/>
                </a:solidFill>
                <a:latin typeface="Arial"/>
              </a:rPr>
              <a:t>data</a:t>
            </a:r>
            <a:endParaRPr b="0" lang="en-US" sz="2200" spc="-1" strike="noStrike">
              <a:solidFill>
                <a:srgbClr val="000000"/>
              </a:solidFill>
              <a:latin typeface="Arial"/>
            </a:endParaRPr>
          </a:p>
          <a:p>
            <a:pPr>
              <a:lnSpc>
                <a:spcPct val="100000"/>
              </a:lnSpc>
              <a:spcBef>
                <a:spcPts val="1400"/>
              </a:spcBef>
            </a:pPr>
            <a:r>
              <a:rPr b="0" lang="en-US" sz="2200" spc="-1" strike="noStrike">
                <a:solidFill>
                  <a:srgbClr val="292929"/>
                </a:solidFill>
                <a:latin typeface="Arial"/>
              </a:rPr>
              <a:t>Find best Hyperparameter for SVM, Classification Trees and Logistic Regression</a:t>
            </a:r>
            <a:endParaRPr b="0" lang="en-US" sz="2200" spc="-1" strike="noStrike">
              <a:solidFill>
                <a:srgbClr val="000000"/>
              </a:solidFill>
              <a:latin typeface="Arial"/>
            </a:endParaRPr>
          </a:p>
          <a:p>
            <a:pPr marL="432000" indent="-324000">
              <a:lnSpc>
                <a:spcPct val="100000"/>
              </a:lnSpc>
              <a:spcBef>
                <a:spcPts val="1400"/>
              </a:spcBef>
              <a:buClr>
                <a:srgbClr val="292929"/>
              </a:buClr>
              <a:buFont typeface="Symbol" charset="2"/>
              <a:buChar char=""/>
            </a:pPr>
            <a:r>
              <a:rPr b="0" lang="en-US" sz="2200" spc="-1" strike="noStrike">
                <a:solidFill>
                  <a:srgbClr val="292929"/>
                </a:solidFill>
                <a:latin typeface="Arial"/>
              </a:rPr>
              <a:t>Find the method performs best using test data</a:t>
            </a:r>
            <a:endParaRPr b="0" lang="en-US" sz="2200" spc="-1" strike="noStrike">
              <a:solidFill>
                <a:srgbClr val="000000"/>
              </a:solidFill>
              <a:latin typeface="Arial"/>
            </a:endParaRPr>
          </a:p>
          <a:p>
            <a:pPr marL="432000" indent="-324000">
              <a:lnSpc>
                <a:spcPct val="100000"/>
              </a:lnSpc>
              <a:spcBef>
                <a:spcPts val="1400"/>
              </a:spcBef>
              <a:buClr>
                <a:srgbClr val="292929"/>
              </a:buClr>
              <a:buFont typeface="Symbol" charset="2"/>
              <a:buChar char=""/>
            </a:pPr>
            <a:endParaRPr b="0" lang="en-US" sz="2200" spc="-1" strike="noStrike">
              <a:solidFill>
                <a:srgbClr val="000000"/>
              </a:solidFill>
              <a:latin typeface="Arial"/>
            </a:endParaRPr>
          </a:p>
          <a:p>
            <a:pPr marL="432000" indent="-324000">
              <a:lnSpc>
                <a:spcPct val="100000"/>
              </a:lnSpc>
              <a:spcBef>
                <a:spcPts val="1400"/>
              </a:spcBef>
              <a:buClr>
                <a:srgbClr val="292929"/>
              </a:buClr>
              <a:buFont typeface="Symbol" charset="2"/>
              <a:buChar char=""/>
            </a:pPr>
            <a:r>
              <a:rPr b="0" lang="en-US" sz="2200" spc="-1" strike="noStrike">
                <a:solidFill>
                  <a:srgbClr val="c9211e"/>
                </a:solidFill>
                <a:latin typeface="Arial"/>
              </a:rPr>
              <a:t>Thus, we will build a model, we will evaluate it, improve it if necessary and select</a:t>
            </a:r>
            <a:endParaRPr b="0" lang="en-US" sz="2200" spc="-1" strike="noStrike">
              <a:solidFill>
                <a:srgbClr val="000000"/>
              </a:solidFill>
              <a:latin typeface="Arial"/>
            </a:endParaRPr>
          </a:p>
          <a:p>
            <a:pPr marL="432000" indent="-324000">
              <a:lnSpc>
                <a:spcPct val="100000"/>
              </a:lnSpc>
              <a:spcBef>
                <a:spcPts val="1400"/>
              </a:spcBef>
              <a:buClr>
                <a:srgbClr val="292929"/>
              </a:buClr>
              <a:buFont typeface="Symbol" charset="2"/>
              <a:buChar char=""/>
            </a:pPr>
            <a:r>
              <a:rPr b="0" lang="en-US" sz="2200" spc="-1" strike="noStrike">
                <a:solidFill>
                  <a:srgbClr val="c9211e"/>
                </a:solidFill>
                <a:latin typeface="Arial"/>
              </a:rPr>
              <a:t>the most successful classification model.</a:t>
            </a:r>
            <a:endParaRPr b="0" lang="en-US" sz="2200" spc="-1" strike="noStrike">
              <a:solidFill>
                <a:srgbClr val="000000"/>
              </a:solidFill>
              <a:latin typeface="Arial"/>
            </a:endParaRPr>
          </a:p>
        </p:txBody>
      </p:sp>
      <p:sp>
        <p:nvSpPr>
          <p:cNvPr id="237"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Predictive Analysis (Classification)</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38" name="CustomShape 1"/>
          <p:cNvSpPr/>
          <p:nvPr/>
        </p:nvSpPr>
        <p:spPr>
          <a:xfrm>
            <a:off x="6766560" y="1554480"/>
            <a:ext cx="4663440" cy="4364640"/>
          </a:xfrm>
          <a:prstGeom prst="rect">
            <a:avLst/>
          </a:prstGeom>
          <a:noFill/>
          <a:ln>
            <a:noFill/>
          </a:ln>
        </p:spPr>
        <p:style>
          <a:lnRef idx="0"/>
          <a:fillRef idx="0"/>
          <a:effectRef idx="0"/>
          <a:fontRef idx="minor"/>
        </p:style>
        <p:txBody>
          <a:bodyPr>
            <a:normAutofit/>
          </a:bodyPr>
          <a:p>
            <a:pPr>
              <a:lnSpc>
                <a:spcPct val="100000"/>
              </a:lnSpc>
              <a:spcBef>
                <a:spcPts val="1400"/>
              </a:spcBef>
            </a:pPr>
            <a:r>
              <a:rPr b="0" lang="en-US" sz="2000" spc="-1" strike="noStrike">
                <a:solidFill>
                  <a:srgbClr val="292929"/>
                </a:solidFill>
                <a:latin typeface="Abadi"/>
              </a:rPr>
              <a:t>Here, we plot the output of the Dashboard codes. At the top right of the slide, the Total Success Launches by Site, and at the bottom left, the Correlation between Payload Mass and Success for all Sites</a:t>
            </a:r>
            <a:endParaRPr b="0" lang="en-US" sz="2000" spc="-1" strike="noStrike">
              <a:latin typeface="Arial"/>
            </a:endParaRPr>
          </a:p>
          <a:p>
            <a:pPr>
              <a:lnSpc>
                <a:spcPct val="100000"/>
              </a:lnSpc>
              <a:spcBef>
                <a:spcPts val="1400"/>
              </a:spcBef>
            </a:pPr>
            <a:r>
              <a:rPr b="0" lang="en-US" sz="2000" spc="-1" strike="noStrike">
                <a:solidFill>
                  <a:srgbClr val="292929"/>
                </a:solidFill>
                <a:latin typeface="Abadi"/>
              </a:rPr>
              <a:t>From a comparison between the accuracy value returned by the 4 classification methods used, one can find that all of them provide an accuracy value of 83% for test data.</a:t>
            </a:r>
            <a:endParaRPr b="0" lang="en-US" sz="2000" spc="-1" strike="noStrike">
              <a:latin typeface="Arial"/>
            </a:endParaRPr>
          </a:p>
          <a:p>
            <a:pPr>
              <a:lnSpc>
                <a:spcPct val="90000"/>
              </a:lnSpc>
              <a:spcBef>
                <a:spcPts val="499"/>
              </a:spcBef>
            </a:pPr>
            <a:endParaRPr b="0" lang="en-US" sz="2000" spc="-1" strike="noStrike">
              <a:latin typeface="Arial"/>
            </a:endParaRPr>
          </a:p>
          <a:p>
            <a:pPr marL="457200">
              <a:lnSpc>
                <a:spcPct val="90000"/>
              </a:lnSpc>
              <a:spcBef>
                <a:spcPts val="499"/>
              </a:spcBef>
            </a:pPr>
            <a:endParaRPr b="0" lang="en-US" sz="2000" spc="-1" strike="noStrike">
              <a:latin typeface="Arial"/>
            </a:endParaRPr>
          </a:p>
        </p:txBody>
      </p:sp>
      <p:sp>
        <p:nvSpPr>
          <p:cNvPr id="239" name="TextShape 2"/>
          <p:cNvSpPr txBox="1"/>
          <p:nvPr/>
        </p:nvSpPr>
        <p:spPr>
          <a:xfrm>
            <a:off x="8714880" y="6025680"/>
            <a:ext cx="2742840" cy="401400"/>
          </a:xfrm>
          <a:prstGeom prst="rect">
            <a:avLst/>
          </a:prstGeom>
          <a:noFill/>
          <a:ln>
            <a:noFill/>
          </a:ln>
        </p:spPr>
        <p:txBody>
          <a:bodyPr anchor="ctr">
            <a:noAutofit/>
          </a:bodyPr>
          <a:p>
            <a:pPr algn="r">
              <a:lnSpc>
                <a:spcPct val="100000"/>
              </a:lnSpc>
            </a:pPr>
            <a:fld id="{AA38F956-59F7-4086-9EBA-47CAB747E830}" type="slidenum">
              <a:rPr b="0" lang="en-US" sz="1600" spc="-1" strike="noStrike">
                <a:solidFill>
                  <a:srgbClr val="1c7ddb"/>
                </a:solidFill>
                <a:latin typeface="Abadi"/>
              </a:rPr>
              <a:t>17</a:t>
            </a:fld>
            <a:endParaRPr b="0" lang="en-US" sz="1600" spc="-1" strike="noStrike">
              <a:latin typeface="Times New Roman"/>
            </a:endParaRPr>
          </a:p>
        </p:txBody>
      </p:sp>
      <p:sp>
        <p:nvSpPr>
          <p:cNvPr id="240"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Results</a:t>
            </a:r>
            <a:endParaRPr b="0" lang="en-US" sz="4000" spc="-1" strike="noStrike">
              <a:latin typeface="Arial"/>
            </a:endParaRPr>
          </a:p>
        </p:txBody>
      </p:sp>
      <p:pic>
        <p:nvPicPr>
          <p:cNvPr id="241" name="" descr=""/>
          <p:cNvPicPr/>
          <p:nvPr/>
        </p:nvPicPr>
        <p:blipFill>
          <a:blip r:embed="rId2"/>
          <a:stretch/>
        </p:blipFill>
        <p:spPr>
          <a:xfrm>
            <a:off x="822960" y="1506600"/>
            <a:ext cx="5705640" cy="461988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42" name="CustomShape 1"/>
          <p:cNvSpPr/>
          <p:nvPr/>
        </p:nvSpPr>
        <p:spPr>
          <a:xfrm>
            <a:off x="810720" y="2529720"/>
            <a:ext cx="1032840" cy="364680"/>
          </a:xfrm>
          <a:prstGeom prst="rect">
            <a:avLst/>
          </a:prstGeom>
          <a:solidFill>
            <a:srgbClr val="0948cb"/>
          </a:solid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rPr>
              <a:t>Section 2</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43"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67115023-B527-4445-BE0E-790667FEF71D}" type="slidenum">
              <a:rPr b="0" lang="en-US" sz="1600" spc="-1" strike="noStrike">
                <a:solidFill>
                  <a:srgbClr val="1c7ddb"/>
                </a:solidFill>
                <a:latin typeface="Abadi"/>
              </a:rPr>
              <a:t>17</a:t>
            </a:fld>
            <a:endParaRPr b="0" lang="en-US" sz="1600" spc="-1" strike="noStrike">
              <a:latin typeface="Times New Roman"/>
            </a:endParaRPr>
          </a:p>
        </p:txBody>
      </p:sp>
      <p:sp>
        <p:nvSpPr>
          <p:cNvPr id="244" name="CustomShape 2"/>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Flight Number vs. Launch Site</a:t>
            </a:r>
            <a:endParaRPr b="0" lang="en-US" sz="4000" spc="-1" strike="noStrike">
              <a:latin typeface="Arial"/>
            </a:endParaRPr>
          </a:p>
        </p:txBody>
      </p:sp>
      <p:pic>
        <p:nvPicPr>
          <p:cNvPr id="245" name="" descr=""/>
          <p:cNvPicPr/>
          <p:nvPr/>
        </p:nvPicPr>
        <p:blipFill>
          <a:blip r:embed="rId2"/>
          <a:stretch/>
        </p:blipFill>
        <p:spPr>
          <a:xfrm>
            <a:off x="865080" y="1554480"/>
            <a:ext cx="4895640" cy="4381560"/>
          </a:xfrm>
          <a:prstGeom prst="rect">
            <a:avLst/>
          </a:prstGeom>
          <a:ln>
            <a:noFill/>
          </a:ln>
        </p:spPr>
      </p:pic>
      <p:sp>
        <p:nvSpPr>
          <p:cNvPr id="246" name="TextShape 3"/>
          <p:cNvSpPr txBox="1"/>
          <p:nvPr/>
        </p:nvSpPr>
        <p:spPr>
          <a:xfrm>
            <a:off x="5928840" y="1964880"/>
            <a:ext cx="5619960" cy="4132080"/>
          </a:xfrm>
          <a:prstGeom prst="rect">
            <a:avLst/>
          </a:prstGeom>
          <a:noFill/>
          <a:ln>
            <a:noFill/>
          </a:ln>
        </p:spPr>
        <p:txBody>
          <a:bodyPr lIns="90000" rIns="90000" tIns="45000" bIns="45000">
            <a:noAutofit/>
          </a:bodyPr>
          <a:p>
            <a:r>
              <a:rPr b="0" lang="en-US" sz="2200" spc="-1" strike="noStrike">
                <a:latin typeface="Arial"/>
              </a:rPr>
              <a:t>Class 0 (</a:t>
            </a:r>
            <a:r>
              <a:rPr b="0" lang="en-US" sz="2200" spc="-1" strike="noStrike">
                <a:solidFill>
                  <a:srgbClr val="3465a4"/>
                </a:solidFill>
                <a:latin typeface="Arial"/>
              </a:rPr>
              <a:t>blue</a:t>
            </a:r>
            <a:r>
              <a:rPr b="0" lang="en-US" sz="2200" spc="-1" strike="noStrike">
                <a:latin typeface="Arial"/>
              </a:rPr>
              <a:t>) represent unsuccessful launches, while class 1 (</a:t>
            </a:r>
            <a:r>
              <a:rPr b="0" lang="en-US" sz="2200" spc="-1" strike="noStrike">
                <a:solidFill>
                  <a:srgbClr val="ff8000"/>
                </a:solidFill>
                <a:latin typeface="Arial"/>
              </a:rPr>
              <a:t>orange</a:t>
            </a:r>
            <a:r>
              <a:rPr b="0" lang="en-US" sz="2200" spc="-1" strike="noStrike">
                <a:latin typeface="Arial"/>
              </a:rPr>
              <a:t>) represent successful launches.</a:t>
            </a:r>
            <a:endParaRPr b="0" lang="en-US" sz="2200" spc="-1" strike="noStrike">
              <a:latin typeface="Arial"/>
            </a:endParaRPr>
          </a:p>
          <a:p>
            <a:endParaRPr b="0" lang="en-US" sz="2200" spc="-1" strike="noStrike">
              <a:latin typeface="Arial"/>
            </a:endParaRPr>
          </a:p>
          <a:p>
            <a:r>
              <a:rPr b="0" lang="en-US" sz="2200" spc="-1" strike="noStrike">
                <a:latin typeface="Arial"/>
              </a:rPr>
              <a:t>One can observe that </a:t>
            </a:r>
            <a:r>
              <a:rPr b="1" lang="en-US" sz="2200" spc="-1" strike="noStrike">
                <a:latin typeface="Arial"/>
              </a:rPr>
              <a:t>the higher the flight number,  the higher the number of successful launches</a:t>
            </a:r>
            <a:r>
              <a:rPr b="0" lang="en-US" sz="2200" spc="-1" strike="noStrike">
                <a:latin typeface="Arial"/>
              </a:rPr>
              <a:t>.</a:t>
            </a:r>
            <a:endParaRPr b="0" lang="en-US" sz="2200" spc="-1" strike="noStrike">
              <a:latin typeface="Arial"/>
            </a:endParaRPr>
          </a:p>
          <a:p>
            <a:endParaRPr b="0" lang="en-US" sz="2200" spc="-1" strike="noStrike">
              <a:latin typeface="Arial"/>
            </a:endParaRPr>
          </a:p>
          <a:p>
            <a:r>
              <a:rPr b="0" lang="en-US" sz="2200" spc="-1" strike="noStrike">
                <a:latin typeface="Arial"/>
              </a:rPr>
              <a:t>Specially, the success rate increases dramatically since the 20</a:t>
            </a:r>
            <a:r>
              <a:rPr b="0" lang="en-US" sz="2200" spc="-1" strike="noStrike" baseline="14000000">
                <a:latin typeface="Arial"/>
              </a:rPr>
              <a:t>th</a:t>
            </a:r>
            <a:r>
              <a:rPr b="0" lang="en-US" sz="2200" spc="-1" strike="noStrike">
                <a:latin typeface="Arial"/>
              </a:rPr>
              <a:t> launch.</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66" name="TextShape 1"/>
          <p:cNvSpPr txBox="1"/>
          <p:nvPr/>
        </p:nvSpPr>
        <p:spPr>
          <a:xfrm>
            <a:off x="8714880" y="6025680"/>
            <a:ext cx="2742840" cy="401400"/>
          </a:xfrm>
          <a:prstGeom prst="rect">
            <a:avLst/>
          </a:prstGeom>
          <a:noFill/>
          <a:ln>
            <a:noFill/>
          </a:ln>
        </p:spPr>
        <p:txBody>
          <a:bodyPr anchor="ctr">
            <a:normAutofit/>
          </a:bodyPr>
          <a:p>
            <a:pPr algn="r">
              <a:lnSpc>
                <a:spcPct val="100000"/>
              </a:lnSpc>
            </a:pPr>
            <a:fld id="{533603CD-DCD6-4E51-872C-60BC3FDD80F7}" type="slidenum">
              <a:rPr b="0" lang="en-US" sz="1600" spc="-1" strike="noStrike">
                <a:solidFill>
                  <a:srgbClr val="1c7ddb"/>
                </a:solidFill>
                <a:latin typeface="Abadi"/>
              </a:rPr>
              <a:t>2</a:t>
            </a:fld>
            <a:endParaRPr b="0" lang="en-US" sz="1600" spc="-1" strike="noStrike">
              <a:latin typeface="Times New Roman"/>
            </a:endParaRPr>
          </a:p>
        </p:txBody>
      </p:sp>
      <p:sp>
        <p:nvSpPr>
          <p:cNvPr id="167" name="CustomShape 2"/>
          <p:cNvSpPr/>
          <p:nvPr/>
        </p:nvSpPr>
        <p:spPr>
          <a:xfrm>
            <a:off x="958680" y="2113200"/>
            <a:ext cx="5166720" cy="3320640"/>
          </a:xfrm>
          <a:prstGeom prst="rect">
            <a:avLst/>
          </a:prstGeom>
          <a:noFill/>
          <a:ln>
            <a:noFill/>
          </a:ln>
        </p:spPr>
        <p:style>
          <a:lnRef idx="0"/>
          <a:fillRef idx="0"/>
          <a:effectRef idx="0"/>
          <a:fontRef idx="minor"/>
        </p:style>
        <p:txBody>
          <a:bodyPr>
            <a:normAutofit/>
          </a:bodyPr>
          <a:p>
            <a:pPr marL="228600" indent="-228240">
              <a:lnSpc>
                <a:spcPct val="100000"/>
              </a:lnSpc>
              <a:spcBef>
                <a:spcPts val="1400"/>
              </a:spcBef>
              <a:buClr>
                <a:srgbClr val="292929"/>
              </a:buClr>
              <a:buFont typeface="Arial"/>
              <a:buChar char="•"/>
            </a:pPr>
            <a:r>
              <a:rPr b="0" lang="en-US" sz="2200" spc="-1" strike="noStrike">
                <a:solidFill>
                  <a:srgbClr val="292929"/>
                </a:solidFill>
                <a:latin typeface="Abadi"/>
              </a:rPr>
              <a:t>Executive Summary</a:t>
            </a:r>
            <a:endParaRPr b="0" lang="en-US" sz="2200" spc="-1" strike="noStrike">
              <a:latin typeface="Arial"/>
            </a:endParaRPr>
          </a:p>
          <a:p>
            <a:pPr marL="228600" indent="-228240">
              <a:lnSpc>
                <a:spcPct val="100000"/>
              </a:lnSpc>
              <a:spcBef>
                <a:spcPts val="1400"/>
              </a:spcBef>
              <a:buClr>
                <a:srgbClr val="292929"/>
              </a:buClr>
              <a:buFont typeface="Arial"/>
              <a:buChar char="•"/>
            </a:pPr>
            <a:r>
              <a:rPr b="0" lang="en-US" sz="2200" spc="-1" strike="noStrike">
                <a:solidFill>
                  <a:srgbClr val="292929"/>
                </a:solidFill>
                <a:latin typeface="Abadi"/>
              </a:rPr>
              <a:t>Introduction</a:t>
            </a:r>
            <a:endParaRPr b="0" lang="en-US" sz="2200" spc="-1" strike="noStrike">
              <a:latin typeface="Arial"/>
            </a:endParaRPr>
          </a:p>
          <a:p>
            <a:pPr marL="228600" indent="-228240">
              <a:lnSpc>
                <a:spcPct val="100000"/>
              </a:lnSpc>
              <a:spcBef>
                <a:spcPts val="1400"/>
              </a:spcBef>
              <a:buClr>
                <a:srgbClr val="292929"/>
              </a:buClr>
              <a:buFont typeface="Arial"/>
              <a:buChar char="•"/>
            </a:pPr>
            <a:r>
              <a:rPr b="0" lang="en-US" sz="2200" spc="-1" strike="noStrike">
                <a:solidFill>
                  <a:srgbClr val="292929"/>
                </a:solidFill>
                <a:latin typeface="Abadi"/>
              </a:rPr>
              <a:t>Methodology</a:t>
            </a:r>
            <a:endParaRPr b="0" lang="en-US" sz="2200" spc="-1" strike="noStrike">
              <a:latin typeface="Arial"/>
            </a:endParaRPr>
          </a:p>
          <a:p>
            <a:pPr marL="228600" indent="-228240">
              <a:lnSpc>
                <a:spcPct val="100000"/>
              </a:lnSpc>
              <a:spcBef>
                <a:spcPts val="1400"/>
              </a:spcBef>
              <a:buClr>
                <a:srgbClr val="292929"/>
              </a:buClr>
              <a:buFont typeface="Arial"/>
              <a:buChar char="•"/>
            </a:pPr>
            <a:r>
              <a:rPr b="0" lang="en-US" sz="2200" spc="-1" strike="noStrike">
                <a:solidFill>
                  <a:srgbClr val="292929"/>
                </a:solidFill>
                <a:latin typeface="Abadi"/>
              </a:rPr>
              <a:t>Results</a:t>
            </a:r>
            <a:endParaRPr b="0" lang="en-US" sz="2200" spc="-1" strike="noStrike">
              <a:latin typeface="Arial"/>
            </a:endParaRPr>
          </a:p>
          <a:p>
            <a:pPr marL="228600" indent="-228240">
              <a:lnSpc>
                <a:spcPct val="100000"/>
              </a:lnSpc>
              <a:spcBef>
                <a:spcPts val="1400"/>
              </a:spcBef>
              <a:buClr>
                <a:srgbClr val="292929"/>
              </a:buClr>
              <a:buFont typeface="Arial"/>
              <a:buChar char="•"/>
            </a:pPr>
            <a:r>
              <a:rPr b="0" lang="en-US" sz="2200" spc="-1" strike="noStrike">
                <a:solidFill>
                  <a:srgbClr val="292929"/>
                </a:solidFill>
                <a:latin typeface="Abadi"/>
              </a:rPr>
              <a:t>Conclusion</a:t>
            </a:r>
            <a:endParaRPr b="0" lang="en-US" sz="2200" spc="-1" strike="noStrike">
              <a:latin typeface="Arial"/>
            </a:endParaRPr>
          </a:p>
          <a:p>
            <a:pPr marL="228600" indent="-228240">
              <a:lnSpc>
                <a:spcPct val="100000"/>
              </a:lnSpc>
              <a:spcBef>
                <a:spcPts val="1400"/>
              </a:spcBef>
              <a:buClr>
                <a:srgbClr val="292929"/>
              </a:buClr>
              <a:buFont typeface="Arial"/>
              <a:buChar char="•"/>
            </a:pPr>
            <a:r>
              <a:rPr b="0" lang="en-US" sz="2200" spc="-1" strike="noStrike">
                <a:solidFill>
                  <a:srgbClr val="292929"/>
                </a:solidFill>
                <a:latin typeface="Abadi"/>
              </a:rPr>
              <a:t>Appendix</a:t>
            </a:r>
            <a:endParaRPr b="0" lang="en-US" sz="2200" spc="-1" strike="noStrike">
              <a:latin typeface="Arial"/>
            </a:endParaRPr>
          </a:p>
        </p:txBody>
      </p:sp>
      <p:sp>
        <p:nvSpPr>
          <p:cNvPr id="168"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Outline</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47"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C477447F-3D91-4A7F-99A1-F7D25E0BC10F}" type="slidenum">
              <a:rPr b="0" lang="en-US" sz="1600" spc="-1" strike="noStrike">
                <a:solidFill>
                  <a:srgbClr val="1c7ddb"/>
                </a:solidFill>
                <a:latin typeface="Abadi"/>
              </a:rPr>
              <a:t>19</a:t>
            </a:fld>
            <a:endParaRPr b="0" lang="en-US" sz="1600" spc="-1" strike="noStrike">
              <a:latin typeface="Times New Roman"/>
            </a:endParaRPr>
          </a:p>
        </p:txBody>
      </p:sp>
      <p:sp>
        <p:nvSpPr>
          <p:cNvPr id="248" name="CustomShape 2"/>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Payload vs. Launch Site</a:t>
            </a:r>
            <a:endParaRPr b="0" lang="en-US" sz="4000" spc="-1" strike="noStrike">
              <a:latin typeface="Arial"/>
            </a:endParaRPr>
          </a:p>
        </p:txBody>
      </p:sp>
      <p:pic>
        <p:nvPicPr>
          <p:cNvPr id="249" name="" descr=""/>
          <p:cNvPicPr/>
          <p:nvPr/>
        </p:nvPicPr>
        <p:blipFill>
          <a:blip r:embed="rId2"/>
          <a:stretch/>
        </p:blipFill>
        <p:spPr>
          <a:xfrm>
            <a:off x="914400" y="1527840"/>
            <a:ext cx="5251680" cy="4690080"/>
          </a:xfrm>
          <a:prstGeom prst="rect">
            <a:avLst/>
          </a:prstGeom>
          <a:ln>
            <a:noFill/>
          </a:ln>
        </p:spPr>
      </p:pic>
      <p:sp>
        <p:nvSpPr>
          <p:cNvPr id="250" name="TextShape 3"/>
          <p:cNvSpPr txBox="1"/>
          <p:nvPr/>
        </p:nvSpPr>
        <p:spPr>
          <a:xfrm>
            <a:off x="6572160" y="2194560"/>
            <a:ext cx="5040720" cy="4206240"/>
          </a:xfrm>
          <a:prstGeom prst="rect">
            <a:avLst/>
          </a:prstGeom>
          <a:noFill/>
          <a:ln>
            <a:noFill/>
          </a:ln>
        </p:spPr>
        <p:txBody>
          <a:bodyPr lIns="90000" rIns="90000" tIns="45000" bIns="45000">
            <a:noAutofit/>
          </a:bodyPr>
          <a:p>
            <a:r>
              <a:rPr b="0" lang="en-US" sz="2000" spc="-1" strike="noStrike">
                <a:latin typeface="Arial"/>
              </a:rPr>
              <a:t>Class 0 (</a:t>
            </a:r>
            <a:r>
              <a:rPr b="0" lang="en-US" sz="2000" spc="-1" strike="noStrike">
                <a:solidFill>
                  <a:srgbClr val="2a6099"/>
                </a:solidFill>
                <a:latin typeface="Arial"/>
              </a:rPr>
              <a:t>blue</a:t>
            </a:r>
            <a:r>
              <a:rPr b="0" lang="en-US" sz="2000" spc="-1" strike="noStrike">
                <a:latin typeface="Arial"/>
              </a:rPr>
              <a:t>) represents unsuccessful launch, and Class 1 (</a:t>
            </a:r>
            <a:r>
              <a:rPr b="0" lang="en-US" sz="2000" spc="-1" strike="noStrike">
                <a:solidFill>
                  <a:srgbClr val="ff8000"/>
                </a:solidFill>
                <a:latin typeface="Arial"/>
              </a:rPr>
              <a:t>orange</a:t>
            </a:r>
            <a:r>
              <a:rPr b="0" lang="en-US" sz="2000" spc="-1" strike="noStrike">
                <a:latin typeface="Arial"/>
              </a:rPr>
              <a:t>) represents successful launches.</a:t>
            </a:r>
            <a:endParaRPr b="0" lang="en-US" sz="2000" spc="-1" strike="noStrike">
              <a:latin typeface="Arial"/>
            </a:endParaRPr>
          </a:p>
          <a:p>
            <a:endParaRPr b="0" lang="en-US" sz="2000" spc="-1" strike="noStrike">
              <a:latin typeface="Arial"/>
            </a:endParaRPr>
          </a:p>
          <a:p>
            <a:r>
              <a:rPr b="0" lang="en-US" sz="2000" spc="-1" strike="noStrike">
                <a:latin typeface="Arial"/>
              </a:rPr>
              <a:t>It is observed a weak trend: that the higher the  payload mass, the higher chance of success on  the launch. </a:t>
            </a:r>
            <a:endParaRPr b="0" lang="en-US" sz="2000" spc="-1" strike="noStrike">
              <a:latin typeface="Arial"/>
            </a:endParaRPr>
          </a:p>
          <a:p>
            <a:r>
              <a:rPr b="0" lang="en-US" sz="2000" spc="-1" strike="noStrike">
                <a:latin typeface="Arial"/>
              </a:rPr>
              <a:t>However, one needs to take in consideration more variables and factors in order discuss this weak trend observed.</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51"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6799748C-93AE-4C56-95BF-4B452AA269B5}" type="slidenum">
              <a:rPr b="0" lang="en-US" sz="1600" spc="-1" strike="noStrike">
                <a:solidFill>
                  <a:srgbClr val="1c7ddb"/>
                </a:solidFill>
                <a:latin typeface="Abadi"/>
              </a:rPr>
              <a:t>20</a:t>
            </a:fld>
            <a:endParaRPr b="0" lang="en-US" sz="1600" spc="-1" strike="noStrike">
              <a:latin typeface="Times New Roman"/>
            </a:endParaRPr>
          </a:p>
        </p:txBody>
      </p:sp>
      <p:sp>
        <p:nvSpPr>
          <p:cNvPr id="252" name="CustomShape 2"/>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Success Rate vs. Orbit Type</a:t>
            </a:r>
            <a:endParaRPr b="0" lang="en-US" sz="4000" spc="-1" strike="noStrike">
              <a:latin typeface="Arial"/>
            </a:endParaRPr>
          </a:p>
        </p:txBody>
      </p:sp>
      <p:pic>
        <p:nvPicPr>
          <p:cNvPr id="253" name="" descr=""/>
          <p:cNvPicPr/>
          <p:nvPr/>
        </p:nvPicPr>
        <p:blipFill>
          <a:blip r:embed="rId2"/>
          <a:stretch/>
        </p:blipFill>
        <p:spPr>
          <a:xfrm>
            <a:off x="822960" y="1986120"/>
            <a:ext cx="5303520" cy="3500280"/>
          </a:xfrm>
          <a:prstGeom prst="rect">
            <a:avLst/>
          </a:prstGeom>
          <a:ln>
            <a:noFill/>
          </a:ln>
        </p:spPr>
      </p:pic>
      <p:sp>
        <p:nvSpPr>
          <p:cNvPr id="254" name="TextShape 3"/>
          <p:cNvSpPr txBox="1"/>
          <p:nvPr/>
        </p:nvSpPr>
        <p:spPr>
          <a:xfrm>
            <a:off x="6630840" y="2011680"/>
            <a:ext cx="4304880" cy="3215160"/>
          </a:xfrm>
          <a:prstGeom prst="rect">
            <a:avLst/>
          </a:prstGeom>
          <a:noFill/>
          <a:ln>
            <a:noFill/>
          </a:ln>
        </p:spPr>
        <p:txBody>
          <a:bodyPr lIns="90000" rIns="90000" tIns="45000" bIns="45000">
            <a:noAutofit/>
          </a:bodyPr>
          <a:p>
            <a:r>
              <a:rPr b="0" lang="en-US" sz="2200" spc="-1" strike="noStrike">
                <a:latin typeface="Arial"/>
              </a:rPr>
              <a:t>The </a:t>
            </a:r>
            <a:r>
              <a:rPr b="1" lang="en-US" sz="2200" spc="-1" strike="noStrike">
                <a:latin typeface="Arial"/>
              </a:rPr>
              <a:t>SSO, HEO, GEO</a:t>
            </a:r>
            <a:r>
              <a:rPr b="0" lang="en-US" sz="2200" spc="-1" strike="noStrike">
                <a:latin typeface="Arial"/>
              </a:rPr>
              <a:t> and </a:t>
            </a:r>
            <a:r>
              <a:rPr b="1" lang="en-US" sz="2200" spc="-1" strike="noStrike">
                <a:latin typeface="Arial"/>
              </a:rPr>
              <a:t>ES-L1</a:t>
            </a:r>
            <a:r>
              <a:rPr b="0" lang="en-US" sz="2200" spc="-1" strike="noStrike">
                <a:latin typeface="Arial"/>
              </a:rPr>
              <a:t> orbit types possess the higher success rate (</a:t>
            </a:r>
            <a:r>
              <a:rPr b="1" lang="en-US" sz="2200" spc="-1" strike="noStrike">
                <a:latin typeface="Arial"/>
              </a:rPr>
              <a:t>100%</a:t>
            </a:r>
            <a:r>
              <a:rPr b="0" lang="en-US" sz="2200" spc="-1" strike="noStrike">
                <a:latin typeface="Arial"/>
              </a:rPr>
              <a:t>).</a:t>
            </a:r>
            <a:endParaRPr b="0" lang="en-US" sz="2200" spc="-1" strike="noStrike">
              <a:latin typeface="Arial"/>
            </a:endParaRPr>
          </a:p>
          <a:p>
            <a:endParaRPr b="0" lang="en-US" sz="2200" spc="-1" strike="noStrike">
              <a:latin typeface="Arial"/>
            </a:endParaRPr>
          </a:p>
          <a:p>
            <a:r>
              <a:rPr b="0" lang="en-US" sz="2200" spc="-1" strike="noStrike">
                <a:latin typeface="Arial"/>
              </a:rPr>
              <a:t>Meanwhile, from the </a:t>
            </a:r>
            <a:r>
              <a:rPr b="1" lang="en-US" sz="2200" spc="-1" strike="noStrike">
                <a:latin typeface="Arial"/>
              </a:rPr>
              <a:t>VLEO</a:t>
            </a:r>
            <a:r>
              <a:rPr b="0" lang="en-US" sz="2200" spc="-1" strike="noStrike">
                <a:latin typeface="Arial"/>
              </a:rPr>
              <a:t> to the </a:t>
            </a:r>
            <a:r>
              <a:rPr b="1" lang="en-US" sz="2200" spc="-1" strike="noStrike">
                <a:latin typeface="Arial"/>
              </a:rPr>
              <a:t>GTO</a:t>
            </a:r>
            <a:r>
              <a:rPr b="0" lang="en-US" sz="2200" spc="-1" strike="noStrike">
                <a:latin typeface="Arial"/>
              </a:rPr>
              <a:t> orbit type we observe a </a:t>
            </a:r>
            <a:r>
              <a:rPr b="1" lang="en-US" sz="2200" spc="-1" strike="noStrike">
                <a:latin typeface="Arial"/>
              </a:rPr>
              <a:t>downward trend on the success rate</a:t>
            </a:r>
            <a:r>
              <a:rPr b="0" lang="en-US" sz="2200" spc="-1" strike="noStrike">
                <a:latin typeface="Arial"/>
              </a:rPr>
              <a:t>, reaching the SO orbit type where no success launch took place (0%).</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55"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273DE089-3B1B-4B22-AFED-A1D5120B6A11}" type="slidenum">
              <a:rPr b="0" lang="en-US" sz="1600" spc="-1" strike="noStrike">
                <a:solidFill>
                  <a:srgbClr val="1c7ddb"/>
                </a:solidFill>
                <a:latin typeface="Abadi"/>
              </a:rPr>
              <a:t>21</a:t>
            </a:fld>
            <a:endParaRPr b="0" lang="en-US" sz="1600" spc="-1" strike="noStrike">
              <a:latin typeface="Times New Roman"/>
            </a:endParaRPr>
          </a:p>
        </p:txBody>
      </p:sp>
      <p:sp>
        <p:nvSpPr>
          <p:cNvPr id="256" name="CustomShape 2"/>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Flight Number vs. Orbit Type</a:t>
            </a:r>
            <a:endParaRPr b="0" lang="en-US" sz="4000" spc="-1" strike="noStrike">
              <a:latin typeface="Arial"/>
            </a:endParaRPr>
          </a:p>
        </p:txBody>
      </p:sp>
      <p:pic>
        <p:nvPicPr>
          <p:cNvPr id="257" name="" descr=""/>
          <p:cNvPicPr/>
          <p:nvPr/>
        </p:nvPicPr>
        <p:blipFill>
          <a:blip r:embed="rId2"/>
          <a:stretch/>
        </p:blipFill>
        <p:spPr>
          <a:xfrm>
            <a:off x="908640" y="1514520"/>
            <a:ext cx="5217840" cy="4551480"/>
          </a:xfrm>
          <a:prstGeom prst="rect">
            <a:avLst/>
          </a:prstGeom>
          <a:ln>
            <a:noFill/>
          </a:ln>
        </p:spPr>
      </p:pic>
      <p:sp>
        <p:nvSpPr>
          <p:cNvPr id="258" name="TextShape 3"/>
          <p:cNvSpPr txBox="1"/>
          <p:nvPr/>
        </p:nvSpPr>
        <p:spPr>
          <a:xfrm>
            <a:off x="6467400" y="1733760"/>
            <a:ext cx="5468760" cy="3929760"/>
          </a:xfrm>
          <a:prstGeom prst="rect">
            <a:avLst/>
          </a:prstGeom>
          <a:noFill/>
          <a:ln>
            <a:noFill/>
          </a:ln>
        </p:spPr>
        <p:txBody>
          <a:bodyPr lIns="90000" rIns="90000" tIns="45000" bIns="45000">
            <a:noAutofit/>
          </a:bodyPr>
          <a:p>
            <a:r>
              <a:rPr b="0" lang="en-US" sz="1800" spc="-1" strike="noStrike">
                <a:latin typeface="Arial"/>
              </a:rPr>
              <a:t>Class 0 (</a:t>
            </a:r>
            <a:r>
              <a:rPr b="0" lang="en-US" sz="1800" spc="-1" strike="noStrike">
                <a:solidFill>
                  <a:srgbClr val="2a6099"/>
                </a:solidFill>
                <a:latin typeface="Arial"/>
              </a:rPr>
              <a:t>blue</a:t>
            </a:r>
            <a:r>
              <a:rPr b="0" lang="en-US" sz="1800" spc="-1" strike="noStrike">
                <a:latin typeface="Arial"/>
              </a:rPr>
              <a:t>) represents</a:t>
            </a:r>
            <a:endParaRPr b="0" lang="en-US" sz="1800" spc="-1" strike="noStrike">
              <a:latin typeface="Arial"/>
            </a:endParaRPr>
          </a:p>
          <a:p>
            <a:r>
              <a:rPr b="0" lang="en-US" sz="1800" spc="-1" strike="noStrike">
                <a:latin typeface="Arial"/>
              </a:rPr>
              <a:t>unsuccessful launch, and Class 1</a:t>
            </a:r>
            <a:endParaRPr b="0" lang="en-US" sz="1800" spc="-1" strike="noStrike">
              <a:latin typeface="Arial"/>
            </a:endParaRPr>
          </a:p>
          <a:p>
            <a:r>
              <a:rPr b="0" lang="en-US" sz="1800" spc="-1" strike="noStrike">
                <a:latin typeface="Arial"/>
              </a:rPr>
              <a:t>(</a:t>
            </a:r>
            <a:r>
              <a:rPr b="0" lang="en-US" sz="1800" spc="-1" strike="noStrike">
                <a:solidFill>
                  <a:srgbClr val="ff8000"/>
                </a:solidFill>
                <a:latin typeface="Arial"/>
              </a:rPr>
              <a:t>orange</a:t>
            </a:r>
            <a:r>
              <a:rPr b="0" lang="en-US" sz="1800" spc="-1" strike="noStrike">
                <a:latin typeface="Arial"/>
              </a:rPr>
              <a:t>) represents successful launch.</a:t>
            </a:r>
            <a:endParaRPr b="0" lang="en-US" sz="1800" spc="-1" strike="noStrike">
              <a:latin typeface="Arial"/>
            </a:endParaRPr>
          </a:p>
          <a:p>
            <a:endParaRPr b="0" lang="en-US" sz="1800" spc="-1" strike="noStrike">
              <a:latin typeface="Arial"/>
            </a:endParaRPr>
          </a:p>
          <a:p>
            <a:r>
              <a:rPr b="0" lang="en-US" sz="1800" spc="-1" strike="noStrike">
                <a:latin typeface="Arial"/>
              </a:rPr>
              <a:t>The </a:t>
            </a:r>
            <a:r>
              <a:rPr b="1" lang="en-US" sz="1800" spc="-1" strike="noStrike">
                <a:latin typeface="Arial"/>
              </a:rPr>
              <a:t>first launches were intended to orbit in the</a:t>
            </a:r>
            <a:endParaRPr b="0" lang="en-US" sz="1800" spc="-1" strike="noStrike">
              <a:latin typeface="Arial"/>
            </a:endParaRPr>
          </a:p>
          <a:p>
            <a:r>
              <a:rPr b="1" lang="en-US" sz="1800" spc="-1" strike="noStrike">
                <a:latin typeface="Arial"/>
              </a:rPr>
              <a:t>LEO orbit type</a:t>
            </a:r>
            <a:r>
              <a:rPr b="0" lang="en-US" sz="1800" spc="-1" strike="noStrike">
                <a:latin typeface="Arial"/>
              </a:rPr>
              <a:t>. As more flights take place,</a:t>
            </a:r>
            <a:endParaRPr b="0" lang="en-US" sz="1800" spc="-1" strike="noStrike">
              <a:latin typeface="Arial"/>
            </a:endParaRPr>
          </a:p>
          <a:p>
            <a:r>
              <a:rPr b="0" lang="en-US" sz="1800" spc="-1" strike="noStrike">
                <a:latin typeface="Arial"/>
              </a:rPr>
              <a:t>the success rate in this orbit type increases. </a:t>
            </a:r>
            <a:endParaRPr b="0" lang="en-US" sz="1800" spc="-1" strike="noStrike">
              <a:latin typeface="Arial"/>
            </a:endParaRPr>
          </a:p>
          <a:p>
            <a:r>
              <a:rPr b="0" lang="en-US" sz="1800" spc="-1" strike="noStrike">
                <a:latin typeface="Arial"/>
              </a:rPr>
              <a:t>Meanwhile, the </a:t>
            </a:r>
            <a:r>
              <a:rPr b="1" lang="en-US" sz="1800" spc="-1" strike="noStrike">
                <a:latin typeface="Arial"/>
              </a:rPr>
              <a:t>GTO orbit type returns the higher</a:t>
            </a:r>
            <a:endParaRPr b="0" lang="en-US" sz="1800" spc="-1" strike="noStrike">
              <a:latin typeface="Arial"/>
            </a:endParaRPr>
          </a:p>
          <a:p>
            <a:r>
              <a:rPr b="1" lang="en-US" sz="1800" spc="-1" strike="noStrike">
                <a:latin typeface="Arial"/>
              </a:rPr>
              <a:t>number of failed launches</a:t>
            </a:r>
            <a:r>
              <a:rPr b="0" lang="en-US" sz="1800" spc="-1" strike="noStrike">
                <a:latin typeface="Arial"/>
              </a:rPr>
              <a:t> in comparison with the </a:t>
            </a:r>
            <a:endParaRPr b="0" lang="en-US" sz="1800" spc="-1" strike="noStrike">
              <a:latin typeface="Arial"/>
            </a:endParaRPr>
          </a:p>
          <a:p>
            <a:r>
              <a:rPr b="0" lang="en-US" sz="1800" spc="-1" strike="noStrike">
                <a:latin typeface="Arial"/>
              </a:rPr>
              <a:t>rest. </a:t>
            </a:r>
            <a:endParaRPr b="0" lang="en-US" sz="1800" spc="-1" strike="noStrike">
              <a:latin typeface="Arial"/>
            </a:endParaRPr>
          </a:p>
          <a:p>
            <a:r>
              <a:rPr b="0" lang="en-US" sz="1800" spc="-1" strike="noStrike">
                <a:latin typeface="Arial"/>
              </a:rPr>
              <a:t>From all the entries of the chart, the </a:t>
            </a:r>
            <a:r>
              <a:rPr b="1" lang="en-US" sz="1800" spc="-1" strike="noStrike">
                <a:latin typeface="Arial"/>
              </a:rPr>
              <a:t>SSO has a</a:t>
            </a:r>
            <a:endParaRPr b="0" lang="en-US" sz="1800" spc="-1" strike="noStrike">
              <a:latin typeface="Arial"/>
            </a:endParaRPr>
          </a:p>
          <a:p>
            <a:r>
              <a:rPr b="1" lang="en-US" sz="1800" spc="-1" strike="noStrike">
                <a:latin typeface="Arial"/>
              </a:rPr>
              <a:t>100% success rate</a:t>
            </a:r>
            <a:r>
              <a:rPr b="0" lang="en-US" sz="1800" spc="-1" strike="noStrike">
                <a:latin typeface="Arial"/>
              </a:rPr>
              <a:t>, being the most successful orbit</a:t>
            </a:r>
            <a:endParaRPr b="0" lang="en-US" sz="1800" spc="-1" strike="noStrike">
              <a:latin typeface="Arial"/>
            </a:endParaRPr>
          </a:p>
          <a:p>
            <a:r>
              <a:rPr b="0" lang="en-US" sz="1800" spc="-1" strike="noStrike">
                <a:latin typeface="Arial"/>
              </a:rPr>
              <a:t>type.</a:t>
            </a:r>
            <a:endParaRPr b="0" lang="en-US" sz="1800" spc="-1" strike="noStrike">
              <a:latin typeface="Arial"/>
            </a:endParaRPr>
          </a:p>
          <a:p>
            <a:r>
              <a:rPr b="0" lang="en-US" sz="1800" spc="-1" strike="noStrike">
                <a:latin typeface="Arial"/>
              </a:rPr>
              <a:t>Note that SpaceX intended its launches ot reach</a:t>
            </a:r>
            <a:endParaRPr b="0" lang="en-US" sz="1800" spc="-1" strike="noStrike">
              <a:latin typeface="Arial"/>
            </a:endParaRPr>
          </a:p>
          <a:p>
            <a:r>
              <a:rPr b="1" lang="en-US" sz="1800" spc="-1" strike="noStrike">
                <a:latin typeface="Arial"/>
              </a:rPr>
              <a:t>MEO, VLEO and SSO</a:t>
            </a:r>
            <a:r>
              <a:rPr b="0" lang="en-US" sz="1800" spc="-1" strike="noStrike">
                <a:latin typeface="Arial"/>
              </a:rPr>
              <a:t> orbit types towards the end.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59"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CF71930E-D60D-49DA-A69E-83894C401FAC}" type="slidenum">
              <a:rPr b="0" lang="en-US" sz="1600" spc="-1" strike="noStrike">
                <a:solidFill>
                  <a:srgbClr val="1c7ddb"/>
                </a:solidFill>
                <a:latin typeface="Abadi"/>
              </a:rPr>
              <a:t>22</a:t>
            </a:fld>
            <a:endParaRPr b="0" lang="en-US" sz="1600" spc="-1" strike="noStrike">
              <a:latin typeface="Times New Roman"/>
            </a:endParaRPr>
          </a:p>
        </p:txBody>
      </p:sp>
      <p:sp>
        <p:nvSpPr>
          <p:cNvPr id="260" name="CustomShape 2"/>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Payload vs. Orbit Type</a:t>
            </a:r>
            <a:endParaRPr b="0" lang="en-US" sz="4000" spc="-1" strike="noStrike">
              <a:latin typeface="Arial"/>
            </a:endParaRPr>
          </a:p>
        </p:txBody>
      </p:sp>
      <p:pic>
        <p:nvPicPr>
          <p:cNvPr id="261" name="" descr=""/>
          <p:cNvPicPr/>
          <p:nvPr/>
        </p:nvPicPr>
        <p:blipFill>
          <a:blip r:embed="rId2"/>
          <a:stretch/>
        </p:blipFill>
        <p:spPr>
          <a:xfrm>
            <a:off x="1005840" y="1518480"/>
            <a:ext cx="5120640" cy="4387320"/>
          </a:xfrm>
          <a:prstGeom prst="rect">
            <a:avLst/>
          </a:prstGeom>
          <a:ln>
            <a:noFill/>
          </a:ln>
        </p:spPr>
      </p:pic>
      <p:sp>
        <p:nvSpPr>
          <p:cNvPr id="262" name="TextShape 3"/>
          <p:cNvSpPr txBox="1"/>
          <p:nvPr/>
        </p:nvSpPr>
        <p:spPr>
          <a:xfrm>
            <a:off x="6583680" y="1554480"/>
            <a:ext cx="4754880" cy="4152600"/>
          </a:xfrm>
          <a:prstGeom prst="rect">
            <a:avLst/>
          </a:prstGeom>
          <a:noFill/>
          <a:ln>
            <a:noFill/>
          </a:ln>
        </p:spPr>
        <p:txBody>
          <a:bodyPr lIns="90000" rIns="90000" tIns="45000" bIns="45000">
            <a:noAutofit/>
          </a:bodyPr>
          <a:p>
            <a:r>
              <a:rPr b="0" lang="en-US" sz="2200" spc="-1" strike="noStrike">
                <a:latin typeface="Arial"/>
              </a:rPr>
              <a:t>Class 0 (</a:t>
            </a:r>
            <a:r>
              <a:rPr b="0" lang="en-US" sz="2200" spc="-1" strike="noStrike">
                <a:solidFill>
                  <a:srgbClr val="2a6099"/>
                </a:solidFill>
                <a:latin typeface="Arial"/>
              </a:rPr>
              <a:t>blue</a:t>
            </a:r>
            <a:r>
              <a:rPr b="0" lang="en-US" sz="2200" spc="-1" strike="noStrike">
                <a:latin typeface="Arial"/>
              </a:rPr>
              <a:t>) represents</a:t>
            </a:r>
            <a:endParaRPr b="0" lang="en-US" sz="2200" spc="-1" strike="noStrike">
              <a:latin typeface="Arial"/>
            </a:endParaRPr>
          </a:p>
          <a:p>
            <a:r>
              <a:rPr b="0" lang="en-US" sz="2200" spc="-1" strike="noStrike">
                <a:latin typeface="Arial"/>
              </a:rPr>
              <a:t>unsuccessful launch, and Class 1</a:t>
            </a:r>
            <a:endParaRPr b="0" lang="en-US" sz="2200" spc="-1" strike="noStrike">
              <a:latin typeface="Arial"/>
            </a:endParaRPr>
          </a:p>
          <a:p>
            <a:r>
              <a:rPr b="0" lang="en-US" sz="2200" spc="-1" strike="noStrike">
                <a:latin typeface="Arial"/>
              </a:rPr>
              <a:t>(</a:t>
            </a:r>
            <a:r>
              <a:rPr b="0" lang="en-US" sz="2200" spc="-1" strike="noStrike">
                <a:solidFill>
                  <a:srgbClr val="ff8000"/>
                </a:solidFill>
                <a:latin typeface="Arial"/>
              </a:rPr>
              <a:t>orange</a:t>
            </a:r>
            <a:r>
              <a:rPr b="0" lang="en-US" sz="2200" spc="-1" strike="noStrike">
                <a:latin typeface="Arial"/>
              </a:rPr>
              <a:t>) represents successful launch. </a:t>
            </a:r>
            <a:endParaRPr b="0" lang="en-US" sz="2200" spc="-1" strike="noStrike">
              <a:latin typeface="Arial"/>
            </a:endParaRPr>
          </a:p>
          <a:p>
            <a:endParaRPr b="0" lang="en-US" sz="2200" spc="-1" strike="noStrike">
              <a:latin typeface="Arial"/>
            </a:endParaRPr>
          </a:p>
          <a:p>
            <a:r>
              <a:rPr b="0" lang="en-US" sz="2200" spc="-1" strike="noStrike">
                <a:latin typeface="Arial"/>
              </a:rPr>
              <a:t>The LEO and ISS seem to work well with launches with High Payload Masses.</a:t>
            </a:r>
            <a:endParaRPr b="0" lang="en-US" sz="2200" spc="-1" strike="noStrike">
              <a:latin typeface="Arial"/>
            </a:endParaRPr>
          </a:p>
          <a:p>
            <a:endParaRPr b="0" lang="en-US" sz="2200" spc="-1" strike="noStrike">
              <a:latin typeface="Arial"/>
            </a:endParaRPr>
          </a:p>
          <a:p>
            <a:r>
              <a:rPr b="0" lang="en-US" sz="2200" spc="-1" strike="noStrike">
                <a:latin typeface="Arial"/>
              </a:rPr>
              <a:t>However, the GTO orbit type returns failure and successful landings for a Payload Mass range from 3000 to 7000 Kg.</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63"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471DFE82-59F0-424D-A2C4-F12D6896CD62}" type="slidenum">
              <a:rPr b="0" lang="en-US" sz="1600" spc="-1" strike="noStrike">
                <a:solidFill>
                  <a:srgbClr val="1c7ddb"/>
                </a:solidFill>
                <a:latin typeface="Abadi"/>
              </a:rPr>
              <a:t>23</a:t>
            </a:fld>
            <a:endParaRPr b="0" lang="en-US" sz="1600" spc="-1" strike="noStrike">
              <a:latin typeface="Times New Roman"/>
            </a:endParaRPr>
          </a:p>
        </p:txBody>
      </p:sp>
      <p:sp>
        <p:nvSpPr>
          <p:cNvPr id="264" name="CustomShape 2"/>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Launch Success Yearly Trend</a:t>
            </a:r>
            <a:endParaRPr b="0" lang="en-US" sz="4000" spc="-1" strike="noStrike">
              <a:latin typeface="Arial"/>
            </a:endParaRPr>
          </a:p>
        </p:txBody>
      </p:sp>
      <p:pic>
        <p:nvPicPr>
          <p:cNvPr id="265" name="" descr=""/>
          <p:cNvPicPr/>
          <p:nvPr/>
        </p:nvPicPr>
        <p:blipFill>
          <a:blip r:embed="rId2"/>
          <a:stretch/>
        </p:blipFill>
        <p:spPr>
          <a:xfrm>
            <a:off x="1005840" y="1973520"/>
            <a:ext cx="5212080" cy="3512880"/>
          </a:xfrm>
          <a:prstGeom prst="rect">
            <a:avLst/>
          </a:prstGeom>
          <a:ln>
            <a:noFill/>
          </a:ln>
        </p:spPr>
      </p:pic>
      <p:sp>
        <p:nvSpPr>
          <p:cNvPr id="266" name="TextShape 3"/>
          <p:cNvSpPr txBox="1"/>
          <p:nvPr/>
        </p:nvSpPr>
        <p:spPr>
          <a:xfrm>
            <a:off x="6583680" y="2011680"/>
            <a:ext cx="3931920" cy="2926080"/>
          </a:xfrm>
          <a:prstGeom prst="rect">
            <a:avLst/>
          </a:prstGeom>
          <a:noFill/>
          <a:ln>
            <a:noFill/>
          </a:ln>
        </p:spPr>
        <p:txBody>
          <a:bodyPr lIns="90000" rIns="90000" tIns="45000" bIns="45000">
            <a:noAutofit/>
          </a:bodyPr>
          <a:p>
            <a:r>
              <a:rPr b="0" lang="en-US" sz="1800" spc="-1" strike="noStrike">
                <a:latin typeface="Arial"/>
              </a:rPr>
              <a:t>Since 2013, the </a:t>
            </a:r>
            <a:r>
              <a:rPr b="1" lang="en-US" sz="1800" spc="-1" strike="noStrike">
                <a:latin typeface="Arial"/>
              </a:rPr>
              <a:t>success rate increases until 2014</a:t>
            </a:r>
            <a:r>
              <a:rPr b="0" lang="en-US" sz="1800" spc="-1" strike="noStrike">
                <a:latin typeface="Arial"/>
              </a:rPr>
              <a:t>.</a:t>
            </a:r>
            <a:endParaRPr b="0" lang="en-US" sz="1800" spc="-1" strike="noStrike">
              <a:latin typeface="Arial"/>
            </a:endParaRPr>
          </a:p>
          <a:p>
            <a:r>
              <a:rPr b="0" lang="en-US" sz="1800" spc="-1" strike="noStrike">
                <a:latin typeface="Arial"/>
              </a:rPr>
              <a:t>Here, it </a:t>
            </a:r>
            <a:r>
              <a:rPr b="1" lang="en-US" sz="1800" spc="-1" strike="noStrike">
                <a:latin typeface="Arial"/>
              </a:rPr>
              <a:t>stabilizes</a:t>
            </a:r>
            <a:r>
              <a:rPr b="0" lang="en-US" sz="1800" spc="-1" strike="noStrike">
                <a:latin typeface="Arial"/>
              </a:rPr>
              <a:t>. Then it </a:t>
            </a:r>
            <a:r>
              <a:rPr b="1" lang="en-US" sz="1800" spc="-1" strike="noStrike">
                <a:latin typeface="Arial"/>
              </a:rPr>
              <a:t>sharply grows until 2017</a:t>
            </a:r>
            <a:endParaRPr b="0" lang="en-US" sz="1800" spc="-1" strike="noStrike">
              <a:latin typeface="Arial"/>
            </a:endParaRPr>
          </a:p>
          <a:p>
            <a:r>
              <a:rPr b="0" lang="en-US" sz="1800" spc="-1" strike="noStrike">
                <a:latin typeface="Arial"/>
              </a:rPr>
              <a:t>where it </a:t>
            </a:r>
            <a:r>
              <a:rPr b="1" lang="en-US" sz="1800" spc="-1" strike="noStrike">
                <a:latin typeface="Arial"/>
              </a:rPr>
              <a:t>plummets reaching the 0.6 success rate  in 2018</a:t>
            </a:r>
            <a:r>
              <a:rPr b="0" lang="en-US" sz="1800" spc="-1" strike="noStrike">
                <a:latin typeface="Arial"/>
              </a:rPr>
              <a:t>. From then to 2020, the growth seems to be</a:t>
            </a:r>
            <a:endParaRPr b="0" lang="en-US" sz="1800" spc="-1" strike="noStrike">
              <a:latin typeface="Arial"/>
            </a:endParaRPr>
          </a:p>
          <a:p>
            <a:r>
              <a:rPr b="0" lang="en-US" sz="1800" spc="-1" strike="noStrike">
                <a:latin typeface="Arial"/>
              </a:rPr>
              <a:t>not as steady as the first years of record.</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67"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7F57A1BE-CC73-4461-B92E-66545EAA7A49}" type="slidenum">
              <a:rPr b="0" lang="en-US" sz="1600" spc="-1" strike="noStrike">
                <a:solidFill>
                  <a:srgbClr val="1c7ddb"/>
                </a:solidFill>
                <a:latin typeface="Abadi"/>
              </a:rPr>
              <a:t>24</a:t>
            </a:fld>
            <a:endParaRPr b="0" lang="en-US" sz="1600" spc="-1" strike="noStrike">
              <a:latin typeface="Times New Roman"/>
            </a:endParaRPr>
          </a:p>
        </p:txBody>
      </p:sp>
      <p:sp>
        <p:nvSpPr>
          <p:cNvPr id="268" name="TextShape 2"/>
          <p:cNvSpPr txBox="1"/>
          <p:nvPr/>
        </p:nvSpPr>
        <p:spPr>
          <a:xfrm>
            <a:off x="731520" y="1409760"/>
            <a:ext cx="9745200" cy="4350960"/>
          </a:xfrm>
          <a:prstGeom prst="rect">
            <a:avLst/>
          </a:prstGeom>
          <a:noFill/>
          <a:ln>
            <a:noFill/>
          </a:ln>
        </p:spPr>
        <p:txBody>
          <a:bodyPr lIns="90000" rIns="90000" tIns="45000" bIns="45000">
            <a:normAutofit/>
          </a:bodyPr>
          <a:p>
            <a:pPr>
              <a:lnSpc>
                <a:spcPct val="100000"/>
              </a:lnSpc>
              <a:spcBef>
                <a:spcPts val="1400"/>
              </a:spcBef>
            </a:pPr>
            <a:r>
              <a:rPr b="0" lang="en-US" sz="2200" spc="-1" strike="noStrike">
                <a:solidFill>
                  <a:srgbClr val="292929"/>
                </a:solidFill>
                <a:latin typeface="Abadi"/>
              </a:rPr>
              <a:t>We deploy our SQL skills to retrieve valuable information from the datasets provided:</a:t>
            </a:r>
            <a:endParaRPr b="0" lang="en-US" sz="2200" spc="-1" strike="noStrike">
              <a:solidFill>
                <a:srgbClr val="000000"/>
              </a:solidFill>
              <a:latin typeface="Calibri"/>
            </a:endParaRPr>
          </a:p>
        </p:txBody>
      </p:sp>
      <p:sp>
        <p:nvSpPr>
          <p:cNvPr id="269"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All Launch Site Names</a:t>
            </a:r>
            <a:endParaRPr b="0" lang="en-US" sz="4000" spc="-1" strike="noStrike">
              <a:latin typeface="Arial"/>
            </a:endParaRPr>
          </a:p>
        </p:txBody>
      </p:sp>
      <p:pic>
        <p:nvPicPr>
          <p:cNvPr id="270" name="" descr=""/>
          <p:cNvPicPr/>
          <p:nvPr/>
        </p:nvPicPr>
        <p:blipFill>
          <a:blip r:embed="rId2"/>
          <a:stretch/>
        </p:blipFill>
        <p:spPr>
          <a:xfrm>
            <a:off x="811800" y="2673000"/>
            <a:ext cx="3028680" cy="618840"/>
          </a:xfrm>
          <a:prstGeom prst="rect">
            <a:avLst/>
          </a:prstGeom>
          <a:ln>
            <a:noFill/>
          </a:ln>
        </p:spPr>
      </p:pic>
      <p:pic>
        <p:nvPicPr>
          <p:cNvPr id="271" name="" descr=""/>
          <p:cNvPicPr/>
          <p:nvPr/>
        </p:nvPicPr>
        <p:blipFill>
          <a:blip r:embed="rId3"/>
          <a:stretch/>
        </p:blipFill>
        <p:spPr>
          <a:xfrm>
            <a:off x="822960" y="3724560"/>
            <a:ext cx="1919880" cy="2493360"/>
          </a:xfrm>
          <a:prstGeom prst="rect">
            <a:avLst/>
          </a:prstGeom>
          <a:ln>
            <a:noFill/>
          </a:ln>
        </p:spPr>
      </p:pic>
      <p:sp>
        <p:nvSpPr>
          <p:cNvPr id="272" name="TextShape 4"/>
          <p:cNvSpPr txBox="1"/>
          <p:nvPr/>
        </p:nvSpPr>
        <p:spPr>
          <a:xfrm>
            <a:off x="838800" y="2286000"/>
            <a:ext cx="1264320" cy="1370160"/>
          </a:xfrm>
          <a:prstGeom prst="rect">
            <a:avLst/>
          </a:prstGeom>
          <a:noFill/>
          <a:ln>
            <a:noFill/>
          </a:ln>
        </p:spPr>
        <p:txBody>
          <a:bodyPr lIns="90000" rIns="90000" tIns="45000" bIns="45000">
            <a:noAutofit/>
          </a:bodyPr>
          <a:p>
            <a:r>
              <a:rPr b="0" lang="en-US" sz="1800" spc="-1" strike="noStrike">
                <a:latin typeface="Arial"/>
              </a:rPr>
              <a:t>SQL query</a:t>
            </a:r>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r>
              <a:rPr b="0" lang="en-US" sz="1800" spc="-1" strike="noStrike">
                <a:latin typeface="Arial"/>
              </a:rPr>
              <a:t>Output</a:t>
            </a:r>
            <a:endParaRPr b="0" lang="en-US" sz="1800" spc="-1" strike="noStrike">
              <a:latin typeface="Arial"/>
            </a:endParaRPr>
          </a:p>
        </p:txBody>
      </p:sp>
      <p:sp>
        <p:nvSpPr>
          <p:cNvPr id="273" name="TextShape 5"/>
          <p:cNvSpPr txBox="1"/>
          <p:nvPr/>
        </p:nvSpPr>
        <p:spPr>
          <a:xfrm>
            <a:off x="5212080" y="3291840"/>
            <a:ext cx="4847040" cy="1114200"/>
          </a:xfrm>
          <a:prstGeom prst="rect">
            <a:avLst/>
          </a:prstGeom>
          <a:noFill/>
          <a:ln>
            <a:solidFill>
              <a:srgbClr val="000000"/>
            </a:solidFill>
          </a:ln>
        </p:spPr>
        <p:txBody>
          <a:bodyPr lIns="90000" rIns="90000" tIns="45000" bIns="45000">
            <a:noAutofit/>
          </a:bodyPr>
          <a:p>
            <a:r>
              <a:rPr b="0" lang="en-US" sz="1800" spc="-1" strike="noStrike">
                <a:solidFill>
                  <a:srgbClr val="c9211e"/>
                </a:solidFill>
                <a:latin typeface="Arial"/>
              </a:rPr>
              <a:t>The DISTINCT clause enables the user</a:t>
            </a:r>
            <a:endParaRPr b="0" lang="en-US" sz="1800" spc="-1" strike="noStrike">
              <a:solidFill>
                <a:srgbClr val="c9211e"/>
              </a:solidFill>
              <a:latin typeface="Arial"/>
            </a:endParaRPr>
          </a:p>
          <a:p>
            <a:r>
              <a:rPr b="0" lang="en-US" sz="1800" spc="-1" strike="noStrike">
                <a:solidFill>
                  <a:srgbClr val="c9211e"/>
                </a:solidFill>
                <a:latin typeface="Arial"/>
              </a:rPr>
              <a:t>to retrieve all the different entries in the</a:t>
            </a:r>
            <a:endParaRPr b="0" lang="en-US" sz="1800" spc="-1" strike="noStrike">
              <a:solidFill>
                <a:srgbClr val="c9211e"/>
              </a:solidFill>
              <a:latin typeface="Arial"/>
            </a:endParaRPr>
          </a:p>
          <a:p>
            <a:r>
              <a:rPr b="0" lang="en-US" sz="1800" spc="-1" strike="noStrike">
                <a:solidFill>
                  <a:srgbClr val="c9211e"/>
                </a:solidFill>
                <a:latin typeface="Arial"/>
              </a:rPr>
              <a:t>LAUNCH_SITE column from the SPACEXTBL</a:t>
            </a:r>
            <a:endParaRPr b="0" lang="en-US" sz="1800" spc="-1" strike="noStrike">
              <a:solidFill>
                <a:srgbClr val="c9211e"/>
              </a:solidFill>
              <a:latin typeface="Arial"/>
            </a:endParaRPr>
          </a:p>
          <a:p>
            <a:r>
              <a:rPr b="0" lang="en-US" sz="1800" spc="-1" strike="noStrike">
                <a:solidFill>
                  <a:srgbClr val="c9211e"/>
                </a:solidFill>
                <a:latin typeface="Arial"/>
              </a:rPr>
              <a:t>table.</a:t>
            </a:r>
            <a:endParaRPr b="0" lang="en-US" sz="1800" spc="-1" strike="noStrike">
              <a:solidFill>
                <a:srgbClr val="c9211e"/>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74"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52DBCDF5-4A5E-4230-860B-60BF8C67905D}" type="slidenum">
              <a:rPr b="0" lang="en-US" sz="1600" spc="-1" strike="noStrike">
                <a:solidFill>
                  <a:srgbClr val="1c7ddb"/>
                </a:solidFill>
                <a:latin typeface="Abadi"/>
              </a:rPr>
              <a:t>25</a:t>
            </a:fld>
            <a:endParaRPr b="0" lang="en-US" sz="1600" spc="-1" strike="noStrike">
              <a:latin typeface="Times New Roman"/>
            </a:endParaRPr>
          </a:p>
        </p:txBody>
      </p:sp>
      <p:sp>
        <p:nvSpPr>
          <p:cNvPr id="275" name="CustomShape 2"/>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Launch Site Names Begin with 'CCA'</a:t>
            </a:r>
            <a:endParaRPr b="0" lang="en-US" sz="4000" spc="-1" strike="noStrike">
              <a:latin typeface="Arial"/>
            </a:endParaRPr>
          </a:p>
        </p:txBody>
      </p:sp>
      <p:pic>
        <p:nvPicPr>
          <p:cNvPr id="276" name="" descr=""/>
          <p:cNvPicPr/>
          <p:nvPr/>
        </p:nvPicPr>
        <p:blipFill>
          <a:blip r:embed="rId2"/>
          <a:stretch/>
        </p:blipFill>
        <p:spPr>
          <a:xfrm>
            <a:off x="914400" y="2345400"/>
            <a:ext cx="3200400" cy="1037880"/>
          </a:xfrm>
          <a:prstGeom prst="rect">
            <a:avLst/>
          </a:prstGeom>
          <a:ln>
            <a:noFill/>
          </a:ln>
        </p:spPr>
      </p:pic>
      <p:pic>
        <p:nvPicPr>
          <p:cNvPr id="277" name="" descr=""/>
          <p:cNvPicPr/>
          <p:nvPr/>
        </p:nvPicPr>
        <p:blipFill>
          <a:blip r:embed="rId3"/>
          <a:stretch/>
        </p:blipFill>
        <p:spPr>
          <a:xfrm>
            <a:off x="684720" y="4303800"/>
            <a:ext cx="11202480" cy="1456920"/>
          </a:xfrm>
          <a:prstGeom prst="rect">
            <a:avLst/>
          </a:prstGeom>
          <a:ln>
            <a:noFill/>
          </a:ln>
        </p:spPr>
      </p:pic>
      <p:sp>
        <p:nvSpPr>
          <p:cNvPr id="278" name="TextShape 3"/>
          <p:cNvSpPr txBox="1"/>
          <p:nvPr/>
        </p:nvSpPr>
        <p:spPr>
          <a:xfrm>
            <a:off x="822960" y="1828800"/>
            <a:ext cx="1264320" cy="2138040"/>
          </a:xfrm>
          <a:prstGeom prst="rect">
            <a:avLst/>
          </a:prstGeom>
          <a:noFill/>
          <a:ln>
            <a:noFill/>
          </a:ln>
        </p:spPr>
        <p:txBody>
          <a:bodyPr lIns="90000" rIns="90000" tIns="45000" bIns="45000">
            <a:noAutofit/>
          </a:bodyPr>
          <a:p>
            <a:r>
              <a:rPr b="0" lang="en-US" sz="1800" spc="-1" strike="noStrike">
                <a:latin typeface="Arial"/>
              </a:rPr>
              <a:t>SQL query</a:t>
            </a:r>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r>
              <a:rPr b="0" lang="en-US" sz="1800" spc="-1" strike="noStrike">
                <a:latin typeface="Arial"/>
              </a:rPr>
              <a:t>Output</a:t>
            </a:r>
            <a:endParaRPr b="0" lang="en-US" sz="1800" spc="-1" strike="noStrike">
              <a:latin typeface="Arial"/>
            </a:endParaRPr>
          </a:p>
        </p:txBody>
      </p:sp>
      <p:sp>
        <p:nvSpPr>
          <p:cNvPr id="279" name="TextShape 4"/>
          <p:cNvSpPr txBox="1"/>
          <p:nvPr/>
        </p:nvSpPr>
        <p:spPr>
          <a:xfrm>
            <a:off x="5211360" y="2011680"/>
            <a:ext cx="4898880" cy="1114200"/>
          </a:xfrm>
          <a:prstGeom prst="rect">
            <a:avLst/>
          </a:prstGeom>
          <a:noFill/>
          <a:ln>
            <a:solidFill>
              <a:srgbClr val="000000"/>
            </a:solidFill>
          </a:ln>
        </p:spPr>
        <p:txBody>
          <a:bodyPr lIns="90000" rIns="90000" tIns="45000" bIns="45000">
            <a:noAutofit/>
          </a:bodyPr>
          <a:p>
            <a:r>
              <a:rPr b="0" lang="en-US" sz="1800" spc="-1" strike="noStrike">
                <a:solidFill>
                  <a:srgbClr val="c9211e"/>
                </a:solidFill>
                <a:latin typeface="Arial"/>
              </a:rPr>
              <a:t>The DISTINCT clause enables the user</a:t>
            </a:r>
            <a:endParaRPr b="0" lang="en-US" sz="1800" spc="-1" strike="noStrike">
              <a:solidFill>
                <a:srgbClr val="c9211e"/>
              </a:solidFill>
              <a:latin typeface="Arial"/>
            </a:endParaRPr>
          </a:p>
          <a:p>
            <a:r>
              <a:rPr b="0" lang="en-US" sz="1800" spc="-1" strike="noStrike">
                <a:solidFill>
                  <a:srgbClr val="c9211e"/>
                </a:solidFill>
                <a:latin typeface="Arial"/>
              </a:rPr>
              <a:t>to retrieve all the LAUNCH_SITE entries which</a:t>
            </a:r>
            <a:endParaRPr b="0" lang="en-US" sz="1800" spc="-1" strike="noStrike">
              <a:solidFill>
                <a:srgbClr val="c9211e"/>
              </a:solidFill>
              <a:latin typeface="Arial"/>
            </a:endParaRPr>
          </a:p>
          <a:p>
            <a:r>
              <a:rPr b="0" lang="en-US" sz="1800" spc="-1" strike="noStrike">
                <a:solidFill>
                  <a:srgbClr val="c9211e"/>
                </a:solidFill>
                <a:latin typeface="Arial"/>
              </a:rPr>
              <a:t>start with CCA. LIMIT 5 limits the number of</a:t>
            </a:r>
            <a:endParaRPr b="0" lang="en-US" sz="1800" spc="-1" strike="noStrike">
              <a:solidFill>
                <a:srgbClr val="c9211e"/>
              </a:solidFill>
              <a:latin typeface="Arial"/>
            </a:endParaRPr>
          </a:p>
          <a:p>
            <a:r>
              <a:rPr b="0" lang="en-US" sz="1800" spc="-1" strike="noStrike">
                <a:solidFill>
                  <a:srgbClr val="c9211e"/>
                </a:solidFill>
                <a:latin typeface="Arial"/>
              </a:rPr>
              <a:t>retrieved rows to 5</a:t>
            </a:r>
            <a:endParaRPr b="0" lang="en-US" sz="1800" spc="-1" strike="noStrike">
              <a:solidFill>
                <a:srgbClr val="c9211e"/>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80"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FB122FEB-832D-4D82-9FE9-8BC8A8BCB31B}" type="slidenum">
              <a:rPr b="0" lang="en-US" sz="1600" spc="-1" strike="noStrike">
                <a:solidFill>
                  <a:srgbClr val="1c7ddb"/>
                </a:solidFill>
                <a:latin typeface="Abadi"/>
              </a:rPr>
              <a:t>26</a:t>
            </a:fld>
            <a:endParaRPr b="0" lang="en-US" sz="1600" spc="-1" strike="noStrike">
              <a:latin typeface="Times New Roman"/>
            </a:endParaRPr>
          </a:p>
        </p:txBody>
      </p:sp>
      <p:sp>
        <p:nvSpPr>
          <p:cNvPr id="281" name="CustomShape 2"/>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Total Payload Mass</a:t>
            </a:r>
            <a:endParaRPr b="0" lang="en-US" sz="4000" spc="-1" strike="noStrike">
              <a:latin typeface="Arial"/>
            </a:endParaRPr>
          </a:p>
        </p:txBody>
      </p:sp>
      <p:sp>
        <p:nvSpPr>
          <p:cNvPr id="282" name="TextShape 3"/>
          <p:cNvSpPr txBox="1"/>
          <p:nvPr/>
        </p:nvSpPr>
        <p:spPr>
          <a:xfrm>
            <a:off x="822960" y="1829160"/>
            <a:ext cx="1264320" cy="2138040"/>
          </a:xfrm>
          <a:prstGeom prst="rect">
            <a:avLst/>
          </a:prstGeom>
          <a:noFill/>
          <a:ln>
            <a:noFill/>
          </a:ln>
        </p:spPr>
        <p:txBody>
          <a:bodyPr lIns="90000" rIns="90000" tIns="45000" bIns="45000">
            <a:noAutofit/>
          </a:bodyPr>
          <a:p>
            <a:r>
              <a:rPr b="0" lang="en-US" sz="1800" spc="-1" strike="noStrike">
                <a:latin typeface="Arial"/>
              </a:rPr>
              <a:t>SQL query</a:t>
            </a:r>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r>
              <a:rPr b="0" lang="en-US" sz="1800" spc="-1" strike="noStrike">
                <a:latin typeface="Arial"/>
              </a:rPr>
              <a:t>Output</a:t>
            </a:r>
            <a:endParaRPr b="0" lang="en-US" sz="1800" spc="-1" strike="noStrike">
              <a:latin typeface="Arial"/>
            </a:endParaRPr>
          </a:p>
        </p:txBody>
      </p:sp>
      <p:sp>
        <p:nvSpPr>
          <p:cNvPr id="283" name="TextShape 4"/>
          <p:cNvSpPr txBox="1"/>
          <p:nvPr/>
        </p:nvSpPr>
        <p:spPr>
          <a:xfrm>
            <a:off x="5616720" y="1920240"/>
            <a:ext cx="4898880" cy="2011680"/>
          </a:xfrm>
          <a:prstGeom prst="rect">
            <a:avLst/>
          </a:prstGeom>
          <a:noFill/>
          <a:ln>
            <a:solidFill>
              <a:srgbClr val="000000"/>
            </a:solidFill>
          </a:ln>
        </p:spPr>
        <p:txBody>
          <a:bodyPr lIns="90000" rIns="90000" tIns="45000" bIns="45000">
            <a:noAutofit/>
          </a:bodyPr>
          <a:p>
            <a:r>
              <a:rPr b="0" lang="en-US" sz="1800" spc="-1" strike="noStrike">
                <a:solidFill>
                  <a:srgbClr val="c9211e"/>
                </a:solidFill>
                <a:latin typeface="Arial"/>
              </a:rPr>
              <a:t>The SUM clause enables the user</a:t>
            </a:r>
            <a:endParaRPr b="0" lang="en-US" sz="1800" spc="-1" strike="noStrike">
              <a:solidFill>
                <a:srgbClr val="c9211e"/>
              </a:solidFill>
              <a:latin typeface="Arial"/>
            </a:endParaRPr>
          </a:p>
          <a:p>
            <a:r>
              <a:rPr b="0" lang="en-US" sz="1800" spc="-1" strike="noStrike">
                <a:solidFill>
                  <a:srgbClr val="c9211e"/>
                </a:solidFill>
                <a:latin typeface="Arial"/>
              </a:rPr>
              <a:t>to retrieve the summation of all entries of the column PAYLOAD_MASS_KG_ and recall it</a:t>
            </a:r>
            <a:endParaRPr b="0" lang="en-US" sz="1800" spc="-1" strike="noStrike">
              <a:solidFill>
                <a:srgbClr val="c9211e"/>
              </a:solidFill>
              <a:latin typeface="Arial"/>
            </a:endParaRPr>
          </a:p>
          <a:p>
            <a:r>
              <a:rPr b="0" lang="en-US" sz="1800" spc="-1" strike="noStrike">
                <a:solidFill>
                  <a:srgbClr val="c9211e"/>
                </a:solidFill>
                <a:latin typeface="Arial"/>
              </a:rPr>
              <a:t>‘</a:t>
            </a:r>
            <a:r>
              <a:rPr b="0" lang="en-US" sz="1800" spc="-1" strike="noStrike">
                <a:solidFill>
                  <a:srgbClr val="c9211e"/>
                </a:solidFill>
                <a:latin typeface="Arial"/>
              </a:rPr>
              <a:t>total_payload_mass_kg’ employing the AS statement. Finally, we will only perform this summation for the case the CUSTOMER is ‘NASA (CRS)’</a:t>
            </a:r>
            <a:endParaRPr b="0" lang="en-US" sz="1800" spc="-1" strike="noStrike">
              <a:solidFill>
                <a:srgbClr val="c9211e"/>
              </a:solidFill>
              <a:latin typeface="Arial"/>
            </a:endParaRPr>
          </a:p>
        </p:txBody>
      </p:sp>
      <p:pic>
        <p:nvPicPr>
          <p:cNvPr id="284" name="" descr=""/>
          <p:cNvPicPr/>
          <p:nvPr/>
        </p:nvPicPr>
        <p:blipFill>
          <a:blip r:embed="rId2"/>
          <a:stretch/>
        </p:blipFill>
        <p:spPr>
          <a:xfrm>
            <a:off x="979200" y="2240640"/>
            <a:ext cx="3409920" cy="1142640"/>
          </a:xfrm>
          <a:prstGeom prst="rect">
            <a:avLst/>
          </a:prstGeom>
          <a:ln>
            <a:noFill/>
          </a:ln>
        </p:spPr>
      </p:pic>
      <p:pic>
        <p:nvPicPr>
          <p:cNvPr id="285" name="" descr=""/>
          <p:cNvPicPr/>
          <p:nvPr/>
        </p:nvPicPr>
        <p:blipFill>
          <a:blip r:embed="rId3"/>
          <a:stretch/>
        </p:blipFill>
        <p:spPr>
          <a:xfrm>
            <a:off x="914400" y="4023360"/>
            <a:ext cx="2028600" cy="752040"/>
          </a:xfrm>
          <a:prstGeom prst="rect">
            <a:avLst/>
          </a:prstGeom>
          <a:ln>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86"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8F0BED88-37AD-4E99-B56C-50B9B6370C96}" type="slidenum">
              <a:rPr b="0" lang="en-US" sz="1600" spc="-1" strike="noStrike">
                <a:solidFill>
                  <a:srgbClr val="1c7ddb"/>
                </a:solidFill>
                <a:latin typeface="Abadi"/>
              </a:rPr>
              <a:t>27</a:t>
            </a:fld>
            <a:endParaRPr b="0" lang="en-US" sz="1600" spc="-1" strike="noStrike">
              <a:latin typeface="Times New Roman"/>
            </a:endParaRPr>
          </a:p>
        </p:txBody>
      </p:sp>
      <p:sp>
        <p:nvSpPr>
          <p:cNvPr id="287" name="CustomShape 2"/>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Average Payload Mass by F9 v1.1</a:t>
            </a:r>
            <a:endParaRPr b="0" lang="en-US" sz="4000" spc="-1" strike="noStrike">
              <a:latin typeface="Arial"/>
            </a:endParaRPr>
          </a:p>
        </p:txBody>
      </p:sp>
      <p:sp>
        <p:nvSpPr>
          <p:cNvPr id="288" name="TextShape 3"/>
          <p:cNvSpPr txBox="1"/>
          <p:nvPr/>
        </p:nvSpPr>
        <p:spPr>
          <a:xfrm>
            <a:off x="822960" y="1829520"/>
            <a:ext cx="1264320" cy="2138040"/>
          </a:xfrm>
          <a:prstGeom prst="rect">
            <a:avLst/>
          </a:prstGeom>
          <a:noFill/>
          <a:ln>
            <a:noFill/>
          </a:ln>
        </p:spPr>
        <p:txBody>
          <a:bodyPr lIns="90000" rIns="90000" tIns="45000" bIns="45000">
            <a:noAutofit/>
          </a:bodyPr>
          <a:p>
            <a:r>
              <a:rPr b="0" lang="en-US" sz="1800" spc="-1" strike="noStrike">
                <a:latin typeface="Arial"/>
              </a:rPr>
              <a:t>SQL query</a:t>
            </a:r>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r>
              <a:rPr b="0" lang="en-US" sz="1800" spc="-1" strike="noStrike">
                <a:latin typeface="Arial"/>
              </a:rPr>
              <a:t>Output</a:t>
            </a:r>
            <a:endParaRPr b="0" lang="en-US" sz="1800" spc="-1" strike="noStrike">
              <a:latin typeface="Arial"/>
            </a:endParaRPr>
          </a:p>
        </p:txBody>
      </p:sp>
      <p:sp>
        <p:nvSpPr>
          <p:cNvPr id="289" name="TextShape 4"/>
          <p:cNvSpPr txBox="1"/>
          <p:nvPr/>
        </p:nvSpPr>
        <p:spPr>
          <a:xfrm>
            <a:off x="5616720" y="1920240"/>
            <a:ext cx="4898880" cy="2011680"/>
          </a:xfrm>
          <a:prstGeom prst="rect">
            <a:avLst/>
          </a:prstGeom>
          <a:noFill/>
          <a:ln>
            <a:solidFill>
              <a:srgbClr val="000000"/>
            </a:solidFill>
          </a:ln>
        </p:spPr>
        <p:txBody>
          <a:bodyPr lIns="90000" rIns="90000" tIns="45000" bIns="45000">
            <a:noAutofit/>
          </a:bodyPr>
          <a:p>
            <a:r>
              <a:rPr b="0" lang="en-US" sz="1800" spc="-1" strike="noStrike">
                <a:solidFill>
                  <a:srgbClr val="c9211e"/>
                </a:solidFill>
                <a:latin typeface="Arial"/>
              </a:rPr>
              <a:t>The AVG clause enables the user</a:t>
            </a:r>
            <a:endParaRPr b="0" lang="en-US" sz="1800" spc="-1" strike="noStrike">
              <a:solidFill>
                <a:srgbClr val="c9211e"/>
              </a:solidFill>
              <a:latin typeface="Arial"/>
            </a:endParaRPr>
          </a:p>
          <a:p>
            <a:r>
              <a:rPr b="0" lang="en-US" sz="1800" spc="-1" strike="noStrike">
                <a:solidFill>
                  <a:srgbClr val="c9211e"/>
                </a:solidFill>
                <a:latin typeface="Arial"/>
              </a:rPr>
              <a:t>to retrieve the mean of all entries of the column PAYLOAD_MASS_KG_ and recall it</a:t>
            </a:r>
            <a:endParaRPr b="0" lang="en-US" sz="1800" spc="-1" strike="noStrike">
              <a:solidFill>
                <a:srgbClr val="c9211e"/>
              </a:solidFill>
              <a:latin typeface="Arial"/>
            </a:endParaRPr>
          </a:p>
          <a:p>
            <a:r>
              <a:rPr b="0" lang="en-US" sz="1800" spc="-1" strike="noStrike">
                <a:solidFill>
                  <a:srgbClr val="c9211e"/>
                </a:solidFill>
                <a:latin typeface="Arial"/>
              </a:rPr>
              <a:t>‘</a:t>
            </a:r>
            <a:r>
              <a:rPr b="0" lang="en-US" sz="1800" spc="-1" strike="noStrike">
                <a:solidFill>
                  <a:srgbClr val="c9211e"/>
                </a:solidFill>
                <a:latin typeface="Arial"/>
              </a:rPr>
              <a:t>avg_payload_mass_kg’ employing the AS statement. Finally, we will only execute this query for the case the BOOSTER_VERSION is ‘F9 v1.1’</a:t>
            </a:r>
            <a:endParaRPr b="0" lang="en-US" sz="1800" spc="-1" strike="noStrike">
              <a:solidFill>
                <a:srgbClr val="c9211e"/>
              </a:solidFill>
              <a:latin typeface="Arial"/>
            </a:endParaRPr>
          </a:p>
        </p:txBody>
      </p:sp>
      <p:pic>
        <p:nvPicPr>
          <p:cNvPr id="290" name="" descr=""/>
          <p:cNvPicPr/>
          <p:nvPr/>
        </p:nvPicPr>
        <p:blipFill>
          <a:blip r:embed="rId2"/>
          <a:stretch/>
        </p:blipFill>
        <p:spPr>
          <a:xfrm>
            <a:off x="924120" y="2322720"/>
            <a:ext cx="3647880" cy="1152000"/>
          </a:xfrm>
          <a:prstGeom prst="rect">
            <a:avLst/>
          </a:prstGeom>
          <a:ln>
            <a:noFill/>
          </a:ln>
        </p:spPr>
      </p:pic>
      <p:pic>
        <p:nvPicPr>
          <p:cNvPr id="291" name="" descr=""/>
          <p:cNvPicPr/>
          <p:nvPr/>
        </p:nvPicPr>
        <p:blipFill>
          <a:blip r:embed="rId3"/>
          <a:stretch/>
        </p:blipFill>
        <p:spPr>
          <a:xfrm>
            <a:off x="907200" y="4103640"/>
            <a:ext cx="2018880" cy="742680"/>
          </a:xfrm>
          <a:prstGeom prst="rect">
            <a:avLst/>
          </a:prstGeom>
          <a:ln>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92"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89DA7CC0-3D22-4D25-9081-0050D5654D63}" type="slidenum">
              <a:rPr b="0" lang="en-US" sz="1600" spc="-1" strike="noStrike">
                <a:solidFill>
                  <a:srgbClr val="1c7ddb"/>
                </a:solidFill>
                <a:latin typeface="Abadi"/>
              </a:rPr>
              <a:t>28</a:t>
            </a:fld>
            <a:endParaRPr b="0" lang="en-US" sz="1600" spc="-1" strike="noStrike">
              <a:latin typeface="Times New Roman"/>
            </a:endParaRPr>
          </a:p>
        </p:txBody>
      </p:sp>
      <p:sp>
        <p:nvSpPr>
          <p:cNvPr id="293" name="CustomShape 2"/>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First Successful Ground Landing Date</a:t>
            </a:r>
            <a:endParaRPr b="0" lang="en-US" sz="4000" spc="-1" strike="noStrike">
              <a:latin typeface="Arial"/>
            </a:endParaRPr>
          </a:p>
        </p:txBody>
      </p:sp>
      <p:sp>
        <p:nvSpPr>
          <p:cNvPr id="294" name="TextShape 3"/>
          <p:cNvSpPr txBox="1"/>
          <p:nvPr/>
        </p:nvSpPr>
        <p:spPr>
          <a:xfrm>
            <a:off x="822960" y="1829880"/>
            <a:ext cx="1264320" cy="2394000"/>
          </a:xfrm>
          <a:prstGeom prst="rect">
            <a:avLst/>
          </a:prstGeom>
          <a:noFill/>
          <a:ln>
            <a:noFill/>
          </a:ln>
        </p:spPr>
        <p:txBody>
          <a:bodyPr lIns="90000" rIns="90000" tIns="45000" bIns="45000">
            <a:noAutofit/>
          </a:bodyPr>
          <a:p>
            <a:r>
              <a:rPr b="0" lang="en-US" sz="1800" spc="-1" strike="noStrike">
                <a:latin typeface="Arial"/>
              </a:rPr>
              <a:t>SQL query</a:t>
            </a:r>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r>
              <a:rPr b="0" lang="en-US" sz="1800" spc="-1" strike="noStrike">
                <a:latin typeface="Arial"/>
              </a:rPr>
              <a:t>Output</a:t>
            </a:r>
            <a:endParaRPr b="0" lang="en-US" sz="1800" spc="-1" strike="noStrike">
              <a:latin typeface="Arial"/>
            </a:endParaRPr>
          </a:p>
        </p:txBody>
      </p:sp>
      <p:sp>
        <p:nvSpPr>
          <p:cNvPr id="295" name="TextShape 4"/>
          <p:cNvSpPr txBox="1"/>
          <p:nvPr/>
        </p:nvSpPr>
        <p:spPr>
          <a:xfrm>
            <a:off x="5669280" y="2560320"/>
            <a:ext cx="4898880" cy="2011680"/>
          </a:xfrm>
          <a:prstGeom prst="rect">
            <a:avLst/>
          </a:prstGeom>
          <a:noFill/>
          <a:ln>
            <a:solidFill>
              <a:srgbClr val="000000"/>
            </a:solidFill>
          </a:ln>
        </p:spPr>
        <p:txBody>
          <a:bodyPr lIns="90000" rIns="90000" tIns="45000" bIns="45000">
            <a:noAutofit/>
          </a:bodyPr>
          <a:p>
            <a:r>
              <a:rPr b="0" lang="en-US" sz="1800" spc="-1" strike="noStrike">
                <a:solidFill>
                  <a:srgbClr val="c9211e"/>
                </a:solidFill>
                <a:latin typeface="Arial"/>
              </a:rPr>
              <a:t>The MIN clause enables the user</a:t>
            </a:r>
            <a:endParaRPr b="0" lang="en-US" sz="1800" spc="-1" strike="noStrike">
              <a:solidFill>
                <a:srgbClr val="c9211e"/>
              </a:solidFill>
              <a:latin typeface="Arial"/>
            </a:endParaRPr>
          </a:p>
          <a:p>
            <a:r>
              <a:rPr b="0" lang="en-US" sz="1800" spc="-1" strike="noStrike">
                <a:solidFill>
                  <a:srgbClr val="c9211e"/>
                </a:solidFill>
                <a:latin typeface="Arial"/>
              </a:rPr>
              <a:t>to retrieve the minimum of all entries of the column DATE and recall it</a:t>
            </a:r>
            <a:endParaRPr b="0" lang="en-US" sz="1800" spc="-1" strike="noStrike">
              <a:solidFill>
                <a:srgbClr val="c9211e"/>
              </a:solidFill>
              <a:latin typeface="Arial"/>
            </a:endParaRPr>
          </a:p>
          <a:p>
            <a:r>
              <a:rPr b="0" lang="en-US" sz="1800" spc="-1" strike="noStrike">
                <a:solidFill>
                  <a:srgbClr val="c9211e"/>
                </a:solidFill>
                <a:latin typeface="Arial"/>
              </a:rPr>
              <a:t>‘</a:t>
            </a:r>
            <a:r>
              <a:rPr b="0" lang="en-US" sz="1800" spc="-1" strike="noStrike">
                <a:solidFill>
                  <a:srgbClr val="c9211e"/>
                </a:solidFill>
                <a:latin typeface="Arial"/>
              </a:rPr>
              <a:t>first_successful_landing_date’ employing the AS statement. Finally, we will only execute this query for the case the LANDING_OUTCOME is ‘Success (ground pad)’</a:t>
            </a:r>
            <a:endParaRPr b="0" lang="en-US" sz="1800" spc="-1" strike="noStrike">
              <a:solidFill>
                <a:srgbClr val="c9211e"/>
              </a:solidFill>
              <a:latin typeface="Arial"/>
            </a:endParaRPr>
          </a:p>
        </p:txBody>
      </p:sp>
      <p:pic>
        <p:nvPicPr>
          <p:cNvPr id="296" name="" descr=""/>
          <p:cNvPicPr/>
          <p:nvPr/>
        </p:nvPicPr>
        <p:blipFill>
          <a:blip r:embed="rId2"/>
          <a:stretch/>
        </p:blipFill>
        <p:spPr>
          <a:xfrm>
            <a:off x="882000" y="2311200"/>
            <a:ext cx="3781440" cy="1437840"/>
          </a:xfrm>
          <a:prstGeom prst="rect">
            <a:avLst/>
          </a:prstGeom>
          <a:ln>
            <a:noFill/>
          </a:ln>
        </p:spPr>
      </p:pic>
      <p:pic>
        <p:nvPicPr>
          <p:cNvPr id="297" name="" descr=""/>
          <p:cNvPicPr/>
          <p:nvPr/>
        </p:nvPicPr>
        <p:blipFill>
          <a:blip r:embed="rId3"/>
          <a:stretch/>
        </p:blipFill>
        <p:spPr>
          <a:xfrm>
            <a:off x="889920" y="4297680"/>
            <a:ext cx="2676240" cy="75204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69" name="TextShape 1"/>
          <p:cNvSpPr txBox="1"/>
          <p:nvPr/>
        </p:nvSpPr>
        <p:spPr>
          <a:xfrm>
            <a:off x="8714880" y="6025680"/>
            <a:ext cx="2742840" cy="401400"/>
          </a:xfrm>
          <a:prstGeom prst="rect">
            <a:avLst/>
          </a:prstGeom>
          <a:noFill/>
          <a:ln>
            <a:noFill/>
          </a:ln>
        </p:spPr>
        <p:txBody>
          <a:bodyPr anchor="ctr">
            <a:normAutofit/>
          </a:bodyPr>
          <a:p>
            <a:pPr algn="r">
              <a:lnSpc>
                <a:spcPct val="100000"/>
              </a:lnSpc>
              <a:spcAft>
                <a:spcPts val="601"/>
              </a:spcAft>
            </a:pPr>
            <a:fld id="{55FAC08B-BDF3-46B7-97A0-EB8E6D244B7B}" type="slidenum">
              <a:rPr b="0" lang="en-US" sz="1600" spc="-1" strike="noStrike">
                <a:solidFill>
                  <a:srgbClr val="1c7ddb"/>
                </a:solidFill>
                <a:latin typeface="Abadi"/>
              </a:rPr>
              <a:t>3</a:t>
            </a:fld>
            <a:endParaRPr b="0" lang="en-US" sz="1600" spc="-1" strike="noStrike">
              <a:latin typeface="Times New Roman"/>
            </a:endParaRPr>
          </a:p>
        </p:txBody>
      </p:sp>
      <p:sp>
        <p:nvSpPr>
          <p:cNvPr id="170" name="CustomShape 2"/>
          <p:cNvSpPr/>
          <p:nvPr/>
        </p:nvSpPr>
        <p:spPr>
          <a:xfrm>
            <a:off x="867600" y="1463040"/>
            <a:ext cx="10745280" cy="5029200"/>
          </a:xfrm>
          <a:prstGeom prst="rect">
            <a:avLst/>
          </a:prstGeom>
          <a:noFill/>
          <a:ln>
            <a:noFill/>
          </a:ln>
        </p:spPr>
        <p:style>
          <a:lnRef idx="0"/>
          <a:fillRef idx="0"/>
          <a:effectRef idx="0"/>
          <a:fontRef idx="minor"/>
        </p:style>
        <p:txBody>
          <a:bodyPr>
            <a:normAutofit/>
          </a:bodyPr>
          <a:p>
            <a:pPr>
              <a:lnSpc>
                <a:spcPct val="100000"/>
              </a:lnSpc>
              <a:spcBef>
                <a:spcPts val="1400"/>
              </a:spcBef>
            </a:pPr>
            <a:r>
              <a:rPr b="1" lang="en-US" sz="2200" spc="-1" strike="noStrike">
                <a:solidFill>
                  <a:srgbClr val="292929"/>
                </a:solidFill>
                <a:latin typeface="Arial"/>
              </a:rPr>
              <a:t>Summary of methodologies </a:t>
            </a:r>
            <a:endParaRPr b="0" lang="en-US" sz="2200" spc="-1" strike="noStrike">
              <a:latin typeface="Arial"/>
            </a:endParaRPr>
          </a:p>
          <a:p>
            <a:pPr marL="228600" indent="-228240">
              <a:lnSpc>
                <a:spcPct val="100000"/>
              </a:lnSpc>
              <a:buClr>
                <a:srgbClr val="292929"/>
              </a:buClr>
              <a:buFont typeface="Symbol" charset="2"/>
              <a:buChar char=""/>
            </a:pPr>
            <a:r>
              <a:rPr b="0" lang="en-US" sz="2200" spc="-1" strike="noStrike">
                <a:solidFill>
                  <a:srgbClr val="292929"/>
                </a:solidFill>
                <a:latin typeface="Arial"/>
              </a:rPr>
              <a:t> </a:t>
            </a:r>
            <a:r>
              <a:rPr b="0" lang="en-US" sz="2200" spc="-1" strike="noStrike">
                <a:solidFill>
                  <a:srgbClr val="292929"/>
                </a:solidFill>
                <a:latin typeface="Arial"/>
              </a:rPr>
              <a:t>Data collection </a:t>
            </a:r>
            <a:endParaRPr b="0" lang="en-US" sz="2200" spc="-1" strike="noStrike">
              <a:latin typeface="Arial"/>
              <a:ea typeface="Microsoft YaHei"/>
            </a:endParaRPr>
          </a:p>
          <a:p>
            <a:pPr marL="228600" indent="-228240">
              <a:lnSpc>
                <a:spcPct val="100000"/>
              </a:lnSpc>
              <a:buClr>
                <a:srgbClr val="292929"/>
              </a:buClr>
              <a:buFont typeface="Symbol" charset="2"/>
              <a:buChar char=""/>
            </a:pPr>
            <a:r>
              <a:rPr b="0" lang="en-US" sz="2200" spc="-1" strike="noStrike">
                <a:solidFill>
                  <a:srgbClr val="292929"/>
                </a:solidFill>
                <a:latin typeface="Arial"/>
              </a:rPr>
              <a:t> </a:t>
            </a:r>
            <a:r>
              <a:rPr b="0" lang="en-US" sz="2200" spc="-1" strike="noStrike">
                <a:solidFill>
                  <a:srgbClr val="292929"/>
                </a:solidFill>
                <a:latin typeface="Arial"/>
              </a:rPr>
              <a:t>Data wrangling </a:t>
            </a:r>
            <a:endParaRPr b="0" lang="en-US" sz="2200" spc="-1" strike="noStrike">
              <a:latin typeface="Arial"/>
              <a:ea typeface="Microsoft YaHei"/>
            </a:endParaRPr>
          </a:p>
          <a:p>
            <a:pPr marL="228600" indent="-228240">
              <a:lnSpc>
                <a:spcPct val="100000"/>
              </a:lnSpc>
              <a:buClr>
                <a:srgbClr val="292929"/>
              </a:buClr>
              <a:buFont typeface="Symbol" charset="2"/>
              <a:buChar char=""/>
            </a:pPr>
            <a:r>
              <a:rPr b="0" lang="en-US" sz="2200" spc="-1" strike="noStrike">
                <a:solidFill>
                  <a:srgbClr val="292929"/>
                </a:solidFill>
                <a:latin typeface="Arial"/>
              </a:rPr>
              <a:t> </a:t>
            </a:r>
            <a:r>
              <a:rPr b="0" lang="en-US" sz="2200" spc="-1" strike="noStrike">
                <a:solidFill>
                  <a:srgbClr val="292929"/>
                </a:solidFill>
                <a:latin typeface="Arial"/>
              </a:rPr>
              <a:t>EDA with data visualization </a:t>
            </a:r>
            <a:endParaRPr b="0" lang="en-US" sz="2200" spc="-1" strike="noStrike">
              <a:latin typeface="Arial"/>
              <a:ea typeface="Microsoft YaHei"/>
            </a:endParaRPr>
          </a:p>
          <a:p>
            <a:pPr marL="228600" indent="-228240">
              <a:lnSpc>
                <a:spcPct val="100000"/>
              </a:lnSpc>
              <a:buClr>
                <a:srgbClr val="292929"/>
              </a:buClr>
              <a:buFont typeface="Symbol" charset="2"/>
              <a:buChar char=""/>
            </a:pPr>
            <a:r>
              <a:rPr b="0" lang="en-US" sz="2200" spc="-1" strike="noStrike">
                <a:solidFill>
                  <a:srgbClr val="292929"/>
                </a:solidFill>
                <a:latin typeface="Arial"/>
              </a:rPr>
              <a:t> </a:t>
            </a:r>
            <a:r>
              <a:rPr b="0" lang="en-US" sz="2200" spc="-1" strike="noStrike">
                <a:solidFill>
                  <a:srgbClr val="292929"/>
                </a:solidFill>
                <a:latin typeface="Arial"/>
              </a:rPr>
              <a:t>EDA with SQL </a:t>
            </a:r>
            <a:endParaRPr b="0" lang="en-US" sz="2200" spc="-1" strike="noStrike">
              <a:latin typeface="Arial"/>
              <a:ea typeface="Microsoft YaHei"/>
            </a:endParaRPr>
          </a:p>
          <a:p>
            <a:pPr marL="228600" indent="-228240">
              <a:lnSpc>
                <a:spcPct val="100000"/>
              </a:lnSpc>
              <a:buClr>
                <a:srgbClr val="292929"/>
              </a:buClr>
              <a:buFont typeface="Symbol" charset="2"/>
              <a:buChar char=""/>
            </a:pPr>
            <a:r>
              <a:rPr b="0" lang="en-US" sz="2200" spc="-1" strike="noStrike">
                <a:solidFill>
                  <a:srgbClr val="292929"/>
                </a:solidFill>
                <a:latin typeface="Arial"/>
              </a:rPr>
              <a:t> </a:t>
            </a:r>
            <a:r>
              <a:rPr b="0" lang="en-US" sz="2200" spc="-1" strike="noStrike">
                <a:solidFill>
                  <a:srgbClr val="292929"/>
                </a:solidFill>
                <a:latin typeface="Arial"/>
              </a:rPr>
              <a:t>Building an interactive map with Folium  </a:t>
            </a:r>
            <a:endParaRPr b="0" lang="en-US" sz="2200" spc="-1" strike="noStrike">
              <a:latin typeface="Arial"/>
              <a:ea typeface="Microsoft YaHei"/>
            </a:endParaRPr>
          </a:p>
          <a:p>
            <a:pPr marL="228600" indent="-228240">
              <a:lnSpc>
                <a:spcPct val="100000"/>
              </a:lnSpc>
              <a:buClr>
                <a:srgbClr val="292929"/>
              </a:buClr>
              <a:buFont typeface="Symbol" charset="2"/>
              <a:buChar char=""/>
            </a:pPr>
            <a:r>
              <a:rPr b="0" lang="en-US" sz="2200" spc="-1" strike="noStrike">
                <a:solidFill>
                  <a:srgbClr val="292929"/>
                </a:solidFill>
                <a:latin typeface="Arial"/>
              </a:rPr>
              <a:t> </a:t>
            </a:r>
            <a:r>
              <a:rPr b="0" lang="en-US" sz="2200" spc="-1" strike="noStrike">
                <a:solidFill>
                  <a:srgbClr val="292929"/>
                </a:solidFill>
                <a:latin typeface="Arial"/>
              </a:rPr>
              <a:t>Building a Dashboard with Plotly Dash </a:t>
            </a:r>
            <a:endParaRPr b="0" lang="en-US" sz="2200" spc="-1" strike="noStrike">
              <a:latin typeface="Arial"/>
              <a:ea typeface="Microsoft YaHei"/>
            </a:endParaRPr>
          </a:p>
          <a:p>
            <a:pPr marL="228600" indent="-228240">
              <a:lnSpc>
                <a:spcPct val="100000"/>
              </a:lnSpc>
              <a:buClr>
                <a:srgbClr val="292929"/>
              </a:buClr>
              <a:buFont typeface="Symbol" charset="2"/>
              <a:buChar char=""/>
            </a:pPr>
            <a:r>
              <a:rPr b="0" lang="en-US" sz="2200" spc="-1" strike="noStrike">
                <a:solidFill>
                  <a:srgbClr val="292929"/>
                </a:solidFill>
                <a:latin typeface="Arial"/>
              </a:rPr>
              <a:t> </a:t>
            </a:r>
            <a:r>
              <a:rPr b="0" lang="en-US" sz="2200" spc="-1" strike="noStrike">
                <a:solidFill>
                  <a:srgbClr val="292929"/>
                </a:solidFill>
                <a:latin typeface="Arial"/>
              </a:rPr>
              <a:t>Predictive analysis (Classification) </a:t>
            </a:r>
            <a:endParaRPr b="0" lang="en-US" sz="2200" spc="-1" strike="noStrike">
              <a:latin typeface="Arial"/>
              <a:ea typeface="Microsoft YaHei"/>
            </a:endParaRPr>
          </a:p>
          <a:p>
            <a:pPr>
              <a:lnSpc>
                <a:spcPct val="100000"/>
              </a:lnSpc>
              <a:spcBef>
                <a:spcPts val="1400"/>
              </a:spcBef>
            </a:pPr>
            <a:r>
              <a:rPr b="1" lang="en-US" sz="2200" spc="-1" strike="noStrike">
                <a:solidFill>
                  <a:srgbClr val="292929"/>
                </a:solidFill>
                <a:latin typeface="Arial"/>
              </a:rPr>
              <a:t>Summary of all results</a:t>
            </a:r>
            <a:endParaRPr b="0" lang="en-US" sz="2200" spc="-1" strike="noStrike">
              <a:latin typeface="Arial"/>
            </a:endParaRPr>
          </a:p>
          <a:p>
            <a:pPr marL="228600" indent="-228240">
              <a:lnSpc>
                <a:spcPct val="100000"/>
              </a:lnSpc>
              <a:spcBef>
                <a:spcPts val="550"/>
              </a:spcBef>
              <a:buClr>
                <a:srgbClr val="292929"/>
              </a:buClr>
              <a:buFont typeface="Symbol" charset="2"/>
              <a:buChar char=""/>
            </a:pPr>
            <a:r>
              <a:rPr b="0" lang="en-US" sz="2200" spc="-1" strike="noStrike">
                <a:solidFill>
                  <a:srgbClr val="292929"/>
                </a:solidFill>
                <a:latin typeface="Arial"/>
              </a:rPr>
              <a:t> </a:t>
            </a:r>
            <a:r>
              <a:rPr b="0" lang="en-US" sz="2200" spc="-1" strike="noStrike">
                <a:solidFill>
                  <a:srgbClr val="292929"/>
                </a:solidFill>
                <a:latin typeface="Arial"/>
              </a:rPr>
              <a:t>Exploratory data analysis results</a:t>
            </a:r>
            <a:endParaRPr b="0" lang="en-US" sz="2200" spc="-1" strike="noStrike">
              <a:latin typeface="Arial"/>
              <a:ea typeface="Microsoft YaHei"/>
            </a:endParaRPr>
          </a:p>
          <a:p>
            <a:pPr marL="228600" indent="-228240">
              <a:lnSpc>
                <a:spcPct val="100000"/>
              </a:lnSpc>
              <a:spcBef>
                <a:spcPts val="550"/>
              </a:spcBef>
              <a:buClr>
                <a:srgbClr val="292929"/>
              </a:buClr>
              <a:buFont typeface="Symbol" charset="2"/>
              <a:buChar char=""/>
            </a:pPr>
            <a:r>
              <a:rPr b="0" lang="en-US" sz="2200" spc="-1" strike="noStrike">
                <a:solidFill>
                  <a:srgbClr val="292929"/>
                </a:solidFill>
                <a:latin typeface="Arial"/>
              </a:rPr>
              <a:t> </a:t>
            </a:r>
            <a:r>
              <a:rPr b="0" lang="en-US" sz="2200" spc="-1" strike="noStrike">
                <a:solidFill>
                  <a:srgbClr val="292929"/>
                </a:solidFill>
                <a:latin typeface="Arial"/>
              </a:rPr>
              <a:t>Interactive analytics demo in screenshots</a:t>
            </a:r>
            <a:endParaRPr b="0" lang="en-US" sz="2200" spc="-1" strike="noStrike">
              <a:latin typeface="Arial"/>
              <a:ea typeface="Microsoft YaHei"/>
            </a:endParaRPr>
          </a:p>
          <a:p>
            <a:pPr marL="228600" indent="-228240">
              <a:lnSpc>
                <a:spcPct val="100000"/>
              </a:lnSpc>
              <a:spcBef>
                <a:spcPts val="550"/>
              </a:spcBef>
              <a:buClr>
                <a:srgbClr val="292929"/>
              </a:buClr>
              <a:buFont typeface="Symbol" charset="2"/>
              <a:buChar char=""/>
            </a:pPr>
            <a:r>
              <a:rPr b="0" lang="en-US" sz="2200" spc="-1" strike="noStrike">
                <a:solidFill>
                  <a:srgbClr val="292929"/>
                </a:solidFill>
                <a:latin typeface="Arial"/>
              </a:rPr>
              <a:t> </a:t>
            </a:r>
            <a:r>
              <a:rPr b="0" lang="en-US" sz="2200" spc="-1" strike="noStrike">
                <a:solidFill>
                  <a:srgbClr val="292929"/>
                </a:solidFill>
                <a:latin typeface="Arial"/>
              </a:rPr>
              <a:t>Predictive analysis results</a:t>
            </a:r>
            <a:endParaRPr b="0" lang="en-US" sz="2200" spc="-1" strike="noStrike">
              <a:latin typeface="Arial"/>
              <a:ea typeface="Microsoft YaHei"/>
            </a:endParaRPr>
          </a:p>
        </p:txBody>
      </p:sp>
      <p:sp>
        <p:nvSpPr>
          <p:cNvPr id="171"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Executive Summary</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98"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0D28DCB5-07D4-434F-93CD-90FC02B515F0}" type="slidenum">
              <a:rPr b="0" lang="en-US" sz="1600" spc="-1" strike="noStrike">
                <a:solidFill>
                  <a:srgbClr val="1c7ddb"/>
                </a:solidFill>
                <a:latin typeface="Abadi"/>
              </a:rPr>
              <a:t>29</a:t>
            </a:fld>
            <a:endParaRPr b="0" lang="en-US" sz="1600" spc="-1" strike="noStrike">
              <a:latin typeface="Times New Roman"/>
            </a:endParaRPr>
          </a:p>
        </p:txBody>
      </p:sp>
      <p:sp>
        <p:nvSpPr>
          <p:cNvPr id="299" name="CustomShape 2"/>
          <p:cNvSpPr/>
          <p:nvPr/>
        </p:nvSpPr>
        <p:spPr>
          <a:xfrm>
            <a:off x="770040" y="538560"/>
            <a:ext cx="10515240" cy="548640"/>
          </a:xfrm>
          <a:prstGeom prst="rect">
            <a:avLst/>
          </a:prstGeom>
          <a:noFill/>
          <a:ln>
            <a:noFill/>
          </a:ln>
        </p:spPr>
        <p:style>
          <a:lnRef idx="0"/>
          <a:fillRef idx="0"/>
          <a:effectRef idx="0"/>
          <a:fontRef idx="minor"/>
        </p:style>
        <p:txBody>
          <a:bodyPr anchor="ctr">
            <a:normAutofit fontScale="27000"/>
          </a:bodyPr>
          <a:p>
            <a:pPr>
              <a:lnSpc>
                <a:spcPct val="90000"/>
              </a:lnSpc>
            </a:pPr>
            <a:r>
              <a:rPr b="0" lang="en-US" sz="4000" spc="-1" strike="noStrike">
                <a:solidFill>
                  <a:srgbClr val="0b49cb"/>
                </a:solidFill>
                <a:latin typeface="Abadi"/>
                <a:ea typeface="IBM Plex Mono SemiBold"/>
              </a:rPr>
              <a:t>Successful Drone Ship Landing with Payload between 4000 and 6000</a:t>
            </a:r>
            <a:endParaRPr b="0" lang="en-US" sz="4000" spc="-1" strike="noStrike">
              <a:latin typeface="Arial"/>
            </a:endParaRPr>
          </a:p>
        </p:txBody>
      </p:sp>
      <p:sp>
        <p:nvSpPr>
          <p:cNvPr id="300" name="TextShape 3"/>
          <p:cNvSpPr txBox="1"/>
          <p:nvPr/>
        </p:nvSpPr>
        <p:spPr>
          <a:xfrm>
            <a:off x="822960" y="1829880"/>
            <a:ext cx="1264320" cy="2394000"/>
          </a:xfrm>
          <a:prstGeom prst="rect">
            <a:avLst/>
          </a:prstGeom>
          <a:noFill/>
          <a:ln>
            <a:noFill/>
          </a:ln>
        </p:spPr>
        <p:txBody>
          <a:bodyPr lIns="90000" rIns="90000" tIns="45000" bIns="45000">
            <a:noAutofit/>
          </a:bodyPr>
          <a:p>
            <a:r>
              <a:rPr b="0" lang="en-US" sz="1800" spc="-1" strike="noStrike">
                <a:latin typeface="Arial"/>
              </a:rPr>
              <a:t>SQL query</a:t>
            </a:r>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r>
              <a:rPr b="0" lang="en-US" sz="1800" spc="-1" strike="noStrike">
                <a:latin typeface="Arial"/>
              </a:rPr>
              <a:t>Output</a:t>
            </a:r>
            <a:endParaRPr b="0" lang="en-US" sz="1800" spc="-1" strike="noStrike">
              <a:latin typeface="Arial"/>
            </a:endParaRPr>
          </a:p>
        </p:txBody>
      </p:sp>
      <p:sp>
        <p:nvSpPr>
          <p:cNvPr id="301" name="TextShape 4"/>
          <p:cNvSpPr txBox="1"/>
          <p:nvPr/>
        </p:nvSpPr>
        <p:spPr>
          <a:xfrm>
            <a:off x="6949440" y="3840480"/>
            <a:ext cx="4898880" cy="1882080"/>
          </a:xfrm>
          <a:prstGeom prst="rect">
            <a:avLst/>
          </a:prstGeom>
          <a:noFill/>
          <a:ln>
            <a:solidFill>
              <a:srgbClr val="000000"/>
            </a:solidFill>
          </a:ln>
        </p:spPr>
        <p:txBody>
          <a:bodyPr lIns="90000" rIns="90000" tIns="45000" bIns="45000">
            <a:noAutofit/>
          </a:bodyPr>
          <a:p>
            <a:r>
              <a:rPr b="0" lang="en-US" sz="1800" spc="-1" strike="noStrike">
                <a:solidFill>
                  <a:srgbClr val="c9211e"/>
                </a:solidFill>
                <a:latin typeface="Arial"/>
              </a:rPr>
              <a:t>We retrieve only the BOOSTER_VERSION entries which satisfy the LANDING_OUTCOME to be ‘Success (drone ship)’ and the PAYLOAD_MASS__KG_ is between 4000 and 6000 Kg employing the AND clause to perform two conditionals at the same time. </a:t>
            </a:r>
            <a:endParaRPr b="0" lang="en-US" sz="1800" spc="-1" strike="noStrike">
              <a:solidFill>
                <a:srgbClr val="c9211e"/>
              </a:solidFill>
              <a:latin typeface="Arial"/>
            </a:endParaRPr>
          </a:p>
        </p:txBody>
      </p:sp>
      <p:pic>
        <p:nvPicPr>
          <p:cNvPr id="302" name="" descr=""/>
          <p:cNvPicPr/>
          <p:nvPr/>
        </p:nvPicPr>
        <p:blipFill>
          <a:blip r:embed="rId2"/>
          <a:stretch/>
        </p:blipFill>
        <p:spPr>
          <a:xfrm>
            <a:off x="914400" y="2301480"/>
            <a:ext cx="5248440" cy="1447560"/>
          </a:xfrm>
          <a:prstGeom prst="rect">
            <a:avLst/>
          </a:prstGeom>
          <a:ln>
            <a:noFill/>
          </a:ln>
        </p:spPr>
      </p:pic>
      <p:pic>
        <p:nvPicPr>
          <p:cNvPr id="303" name="" descr=""/>
          <p:cNvPicPr/>
          <p:nvPr/>
        </p:nvPicPr>
        <p:blipFill>
          <a:blip r:embed="rId3"/>
          <a:stretch/>
        </p:blipFill>
        <p:spPr>
          <a:xfrm>
            <a:off x="914400" y="4372200"/>
            <a:ext cx="1554480" cy="1832400"/>
          </a:xfrm>
          <a:prstGeom prst="rect">
            <a:avLst/>
          </a:prstGeom>
          <a:ln>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04"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CD7FEDD8-D53F-47D7-8410-F31D67D67539}" type="slidenum">
              <a:rPr b="0" lang="en-US" sz="1600" spc="-1" strike="noStrike">
                <a:solidFill>
                  <a:srgbClr val="1c7ddb"/>
                </a:solidFill>
                <a:latin typeface="Abadi"/>
              </a:rPr>
              <a:t>30</a:t>
            </a:fld>
            <a:endParaRPr b="0" lang="en-US" sz="1600" spc="-1" strike="noStrike">
              <a:latin typeface="Times New Roman"/>
            </a:endParaRPr>
          </a:p>
        </p:txBody>
      </p:sp>
      <p:sp>
        <p:nvSpPr>
          <p:cNvPr id="305" name="CustomShape 2"/>
          <p:cNvSpPr/>
          <p:nvPr/>
        </p:nvSpPr>
        <p:spPr>
          <a:xfrm>
            <a:off x="770040" y="538560"/>
            <a:ext cx="10515240" cy="548640"/>
          </a:xfrm>
          <a:prstGeom prst="rect">
            <a:avLst/>
          </a:prstGeom>
          <a:noFill/>
          <a:ln>
            <a:noFill/>
          </a:ln>
        </p:spPr>
        <p:style>
          <a:lnRef idx="0"/>
          <a:fillRef idx="0"/>
          <a:effectRef idx="0"/>
          <a:fontRef idx="minor"/>
        </p:style>
        <p:txBody>
          <a:bodyPr anchor="ctr">
            <a:normAutofit fontScale="27000"/>
          </a:bodyPr>
          <a:p>
            <a:pPr>
              <a:lnSpc>
                <a:spcPct val="90000"/>
              </a:lnSpc>
            </a:pPr>
            <a:r>
              <a:rPr b="0" lang="en-US" sz="4000" spc="-1" strike="noStrike">
                <a:solidFill>
                  <a:srgbClr val="0b49cb"/>
                </a:solidFill>
                <a:latin typeface="Abadi"/>
                <a:ea typeface="IBM Plex Mono SemiBold"/>
              </a:rPr>
              <a:t>Total Number of Successful and Failure Mission Outcomes</a:t>
            </a:r>
            <a:endParaRPr b="0" lang="en-US" sz="4000" spc="-1" strike="noStrike">
              <a:latin typeface="Arial"/>
            </a:endParaRPr>
          </a:p>
        </p:txBody>
      </p:sp>
      <p:sp>
        <p:nvSpPr>
          <p:cNvPr id="306" name="TextShape 3"/>
          <p:cNvSpPr txBox="1"/>
          <p:nvPr/>
        </p:nvSpPr>
        <p:spPr>
          <a:xfrm>
            <a:off x="822960" y="1829880"/>
            <a:ext cx="1264320" cy="2394000"/>
          </a:xfrm>
          <a:prstGeom prst="rect">
            <a:avLst/>
          </a:prstGeom>
          <a:noFill/>
          <a:ln>
            <a:noFill/>
          </a:ln>
        </p:spPr>
        <p:txBody>
          <a:bodyPr lIns="90000" rIns="90000" tIns="45000" bIns="45000">
            <a:noAutofit/>
          </a:bodyPr>
          <a:p>
            <a:r>
              <a:rPr b="0" lang="en-US" sz="1800" spc="-1" strike="noStrike">
                <a:latin typeface="Arial"/>
              </a:rPr>
              <a:t>SQL query</a:t>
            </a:r>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r>
              <a:rPr b="0" lang="en-US" sz="1800" spc="-1" strike="noStrike">
                <a:latin typeface="Arial"/>
              </a:rPr>
              <a:t>Output</a:t>
            </a:r>
            <a:endParaRPr b="0" lang="en-US" sz="1800" spc="-1" strike="noStrike">
              <a:latin typeface="Arial"/>
            </a:endParaRPr>
          </a:p>
        </p:txBody>
      </p:sp>
      <p:sp>
        <p:nvSpPr>
          <p:cNvPr id="307" name="TextShape 4"/>
          <p:cNvSpPr txBox="1"/>
          <p:nvPr/>
        </p:nvSpPr>
        <p:spPr>
          <a:xfrm>
            <a:off x="5760720" y="2834640"/>
            <a:ext cx="4898880" cy="1626120"/>
          </a:xfrm>
          <a:prstGeom prst="rect">
            <a:avLst/>
          </a:prstGeom>
          <a:noFill/>
          <a:ln>
            <a:solidFill>
              <a:srgbClr val="000000"/>
            </a:solidFill>
          </a:ln>
        </p:spPr>
        <p:txBody>
          <a:bodyPr lIns="90000" rIns="90000" tIns="45000" bIns="45000">
            <a:noAutofit/>
          </a:bodyPr>
          <a:p>
            <a:r>
              <a:rPr b="0" lang="en-US" sz="1800" spc="-1" strike="noStrike">
                <a:solidFill>
                  <a:srgbClr val="c9211e"/>
                </a:solidFill>
                <a:latin typeface="Arial"/>
              </a:rPr>
              <a:t>We retrieve the MISSION_OUTCOME along the number of rows with the statement COUNT(*) from the SPACEXTBL. Here, we also group the output by the MISSION_OUTCOME employing the clause GROUP BY</a:t>
            </a:r>
            <a:endParaRPr b="0" lang="en-US" sz="1800" spc="-1" strike="noStrike">
              <a:solidFill>
                <a:srgbClr val="c9211e"/>
              </a:solidFill>
              <a:latin typeface="Arial"/>
            </a:endParaRPr>
          </a:p>
        </p:txBody>
      </p:sp>
      <p:pic>
        <p:nvPicPr>
          <p:cNvPr id="308" name="" descr=""/>
          <p:cNvPicPr/>
          <p:nvPr/>
        </p:nvPicPr>
        <p:blipFill>
          <a:blip r:embed="rId2"/>
          <a:stretch/>
        </p:blipFill>
        <p:spPr>
          <a:xfrm>
            <a:off x="914400" y="2322720"/>
            <a:ext cx="3657600" cy="1152000"/>
          </a:xfrm>
          <a:prstGeom prst="rect">
            <a:avLst/>
          </a:prstGeom>
          <a:ln>
            <a:noFill/>
          </a:ln>
        </p:spPr>
      </p:pic>
      <p:pic>
        <p:nvPicPr>
          <p:cNvPr id="309" name="" descr=""/>
          <p:cNvPicPr/>
          <p:nvPr/>
        </p:nvPicPr>
        <p:blipFill>
          <a:blip r:embed="rId3"/>
          <a:stretch/>
        </p:blipFill>
        <p:spPr>
          <a:xfrm>
            <a:off x="899280" y="4297680"/>
            <a:ext cx="3581280" cy="1361880"/>
          </a:xfrm>
          <a:prstGeom prst="rect">
            <a:avLst/>
          </a:prstGeom>
          <a:ln>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10"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30E348E9-4704-4F11-86F0-17F4152CA09D}" type="slidenum">
              <a:rPr b="0" lang="en-US" sz="1600" spc="-1" strike="noStrike">
                <a:solidFill>
                  <a:srgbClr val="1c7ddb"/>
                </a:solidFill>
                <a:latin typeface="Abadi"/>
              </a:rPr>
              <a:t>31</a:t>
            </a:fld>
            <a:endParaRPr b="0" lang="en-US" sz="1600" spc="-1" strike="noStrike">
              <a:latin typeface="Times New Roman"/>
            </a:endParaRPr>
          </a:p>
        </p:txBody>
      </p:sp>
      <p:sp>
        <p:nvSpPr>
          <p:cNvPr id="311" name="CustomShape 2"/>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Boosters Carried Maximum Payload</a:t>
            </a:r>
            <a:endParaRPr b="0" lang="en-US" sz="4000" spc="-1" strike="noStrike">
              <a:latin typeface="Arial"/>
            </a:endParaRPr>
          </a:p>
        </p:txBody>
      </p:sp>
      <p:sp>
        <p:nvSpPr>
          <p:cNvPr id="312" name="TextShape 3"/>
          <p:cNvSpPr txBox="1"/>
          <p:nvPr/>
        </p:nvSpPr>
        <p:spPr>
          <a:xfrm>
            <a:off x="822960" y="1829880"/>
            <a:ext cx="8869680" cy="2905920"/>
          </a:xfrm>
          <a:prstGeom prst="rect">
            <a:avLst/>
          </a:prstGeom>
          <a:noFill/>
          <a:ln>
            <a:noFill/>
          </a:ln>
        </p:spPr>
        <p:txBody>
          <a:bodyPr lIns="90000" rIns="90000" tIns="45000" bIns="45000">
            <a:noAutofit/>
          </a:bodyPr>
          <a:p>
            <a:r>
              <a:rPr b="0" lang="en-US" sz="1800" spc="-1" strike="noStrike">
                <a:latin typeface="Arial"/>
              </a:rPr>
              <a:t>SQL query                                                                                    Output                  </a:t>
            </a:r>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p:txBody>
      </p:sp>
      <p:sp>
        <p:nvSpPr>
          <p:cNvPr id="313" name="TextShape 4"/>
          <p:cNvSpPr txBox="1"/>
          <p:nvPr/>
        </p:nvSpPr>
        <p:spPr>
          <a:xfrm>
            <a:off x="1188720" y="4297680"/>
            <a:ext cx="4898880" cy="1882080"/>
          </a:xfrm>
          <a:prstGeom prst="rect">
            <a:avLst/>
          </a:prstGeom>
          <a:noFill/>
          <a:ln>
            <a:solidFill>
              <a:srgbClr val="000000"/>
            </a:solidFill>
          </a:ln>
        </p:spPr>
        <p:txBody>
          <a:bodyPr lIns="90000" rIns="90000" tIns="45000" bIns="45000">
            <a:noAutofit/>
          </a:bodyPr>
          <a:p>
            <a:r>
              <a:rPr b="0" lang="en-US" sz="1800" spc="-1" strike="noStrike">
                <a:solidFill>
                  <a:srgbClr val="c9211e"/>
                </a:solidFill>
                <a:latin typeface="Arial"/>
              </a:rPr>
              <a:t>We retrieve all the unique entries of the column BOOSTER_VERSION along the PAYLOAD_MASS__KG_ entry from the table SPACEXTBL. We retrieve this values for the case the PAYLOAD_MASS__KG_ corresponds to its maximum employing a subquery.</a:t>
            </a:r>
            <a:endParaRPr b="0" lang="en-US" sz="1800" spc="-1" strike="noStrike">
              <a:solidFill>
                <a:srgbClr val="c9211e"/>
              </a:solidFill>
              <a:latin typeface="Arial"/>
            </a:endParaRPr>
          </a:p>
        </p:txBody>
      </p:sp>
      <p:pic>
        <p:nvPicPr>
          <p:cNvPr id="314" name="" descr=""/>
          <p:cNvPicPr/>
          <p:nvPr/>
        </p:nvPicPr>
        <p:blipFill>
          <a:blip r:embed="rId2"/>
          <a:stretch/>
        </p:blipFill>
        <p:spPr>
          <a:xfrm>
            <a:off x="914400" y="2200680"/>
            <a:ext cx="3914640" cy="1456920"/>
          </a:xfrm>
          <a:prstGeom prst="rect">
            <a:avLst/>
          </a:prstGeom>
          <a:ln>
            <a:noFill/>
          </a:ln>
        </p:spPr>
      </p:pic>
      <p:pic>
        <p:nvPicPr>
          <p:cNvPr id="315" name="" descr=""/>
          <p:cNvPicPr/>
          <p:nvPr/>
        </p:nvPicPr>
        <p:blipFill>
          <a:blip r:embed="rId3"/>
          <a:stretch/>
        </p:blipFill>
        <p:spPr>
          <a:xfrm>
            <a:off x="7223760" y="2222640"/>
            <a:ext cx="2992680" cy="420444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16"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90617553-708C-4514-A64A-36D2DD005F2D}" type="slidenum">
              <a:rPr b="0" lang="en-US" sz="1600" spc="-1" strike="noStrike">
                <a:solidFill>
                  <a:srgbClr val="1c7ddb"/>
                </a:solidFill>
                <a:latin typeface="Abadi"/>
              </a:rPr>
              <a:t>32</a:t>
            </a:fld>
            <a:endParaRPr b="0" lang="en-US" sz="1600" spc="-1" strike="noStrike">
              <a:latin typeface="Times New Roman"/>
            </a:endParaRPr>
          </a:p>
        </p:txBody>
      </p:sp>
      <p:sp>
        <p:nvSpPr>
          <p:cNvPr id="317" name="CustomShape 2"/>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2015 Launch Records</a:t>
            </a:r>
            <a:endParaRPr b="0" lang="en-US" sz="4000" spc="-1" strike="noStrike">
              <a:latin typeface="Arial"/>
            </a:endParaRPr>
          </a:p>
        </p:txBody>
      </p:sp>
      <p:sp>
        <p:nvSpPr>
          <p:cNvPr id="318" name="TextShape 3"/>
          <p:cNvSpPr txBox="1"/>
          <p:nvPr/>
        </p:nvSpPr>
        <p:spPr>
          <a:xfrm>
            <a:off x="822960" y="1829880"/>
            <a:ext cx="8869680" cy="2905920"/>
          </a:xfrm>
          <a:prstGeom prst="rect">
            <a:avLst/>
          </a:prstGeom>
          <a:noFill/>
          <a:ln>
            <a:noFill/>
          </a:ln>
        </p:spPr>
        <p:txBody>
          <a:bodyPr lIns="90000" rIns="90000" tIns="45000" bIns="45000">
            <a:noAutofit/>
          </a:bodyPr>
          <a:p>
            <a:r>
              <a:rPr b="0" lang="en-US" sz="1800" spc="-1" strike="noStrike">
                <a:latin typeface="Arial"/>
              </a:rPr>
              <a:t>SQL query                                                                   Output                  </a:t>
            </a:r>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p:txBody>
      </p:sp>
      <p:sp>
        <p:nvSpPr>
          <p:cNvPr id="319" name="TextShape 4"/>
          <p:cNvSpPr txBox="1"/>
          <p:nvPr/>
        </p:nvSpPr>
        <p:spPr>
          <a:xfrm>
            <a:off x="3147840" y="4114800"/>
            <a:ext cx="4898880" cy="2394000"/>
          </a:xfrm>
          <a:prstGeom prst="rect">
            <a:avLst/>
          </a:prstGeom>
          <a:noFill/>
          <a:ln>
            <a:solidFill>
              <a:srgbClr val="000000"/>
            </a:solidFill>
          </a:ln>
        </p:spPr>
        <p:txBody>
          <a:bodyPr lIns="90000" rIns="90000" tIns="45000" bIns="45000">
            <a:noAutofit/>
          </a:bodyPr>
          <a:p>
            <a:r>
              <a:rPr b="0" lang="en-US" sz="1800" spc="-1" strike="noStrike">
                <a:solidFill>
                  <a:srgbClr val="c9211e"/>
                </a:solidFill>
                <a:latin typeface="Arial"/>
              </a:rPr>
              <a:t>We retrieve the LANDING_OUTCOME along the BOOSTER_VERSION and the LAUNCH_SITE entries from the table SPACEXTBL. We retrieve this values for the case the LANDING_OUTCOME corresponds to ‘Failure (drone ship)’ and the year is ‘2015’. This last step is performed using the YEAR clause over the DATE column of the table, which returns the year of the launch.</a:t>
            </a:r>
            <a:endParaRPr b="0" lang="en-US" sz="1800" spc="-1" strike="noStrike">
              <a:solidFill>
                <a:srgbClr val="c9211e"/>
              </a:solidFill>
              <a:latin typeface="Arial"/>
            </a:endParaRPr>
          </a:p>
        </p:txBody>
      </p:sp>
      <p:pic>
        <p:nvPicPr>
          <p:cNvPr id="320" name="" descr=""/>
          <p:cNvPicPr/>
          <p:nvPr/>
        </p:nvPicPr>
        <p:blipFill>
          <a:blip r:embed="rId2"/>
          <a:stretch/>
        </p:blipFill>
        <p:spPr>
          <a:xfrm>
            <a:off x="914400" y="2322360"/>
            <a:ext cx="3762360" cy="1609560"/>
          </a:xfrm>
          <a:prstGeom prst="rect">
            <a:avLst/>
          </a:prstGeom>
          <a:ln>
            <a:noFill/>
          </a:ln>
        </p:spPr>
      </p:pic>
      <p:pic>
        <p:nvPicPr>
          <p:cNvPr id="321" name="" descr=""/>
          <p:cNvPicPr/>
          <p:nvPr/>
        </p:nvPicPr>
        <p:blipFill>
          <a:blip r:embed="rId3"/>
          <a:stretch/>
        </p:blipFill>
        <p:spPr>
          <a:xfrm>
            <a:off x="6217920" y="2194560"/>
            <a:ext cx="5167080" cy="1327320"/>
          </a:xfrm>
          <a:prstGeom prst="rect">
            <a:avLst/>
          </a:prstGeom>
          <a:ln>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22"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5C1AD64A-0105-4CC0-B62F-6781EADA4408}" type="slidenum">
              <a:rPr b="0" lang="en-US" sz="1600" spc="-1" strike="noStrike">
                <a:solidFill>
                  <a:srgbClr val="1c7ddb"/>
                </a:solidFill>
                <a:latin typeface="Abadi"/>
              </a:rPr>
              <a:t>33</a:t>
            </a:fld>
            <a:endParaRPr b="0" lang="en-US" sz="1600" spc="-1" strike="noStrike">
              <a:latin typeface="Times New Roman"/>
            </a:endParaRPr>
          </a:p>
        </p:txBody>
      </p:sp>
      <p:sp>
        <p:nvSpPr>
          <p:cNvPr id="323" name="CustomShape 2"/>
          <p:cNvSpPr/>
          <p:nvPr/>
        </p:nvSpPr>
        <p:spPr>
          <a:xfrm>
            <a:off x="770040" y="538560"/>
            <a:ext cx="10515240" cy="548640"/>
          </a:xfrm>
          <a:prstGeom prst="rect">
            <a:avLst/>
          </a:prstGeom>
          <a:noFill/>
          <a:ln>
            <a:noFill/>
          </a:ln>
        </p:spPr>
        <p:style>
          <a:lnRef idx="0"/>
          <a:fillRef idx="0"/>
          <a:effectRef idx="0"/>
          <a:fontRef idx="minor"/>
        </p:style>
        <p:txBody>
          <a:bodyPr anchor="ctr">
            <a:normAutofit fontScale="27000"/>
          </a:bodyPr>
          <a:p>
            <a:pPr>
              <a:lnSpc>
                <a:spcPct val="90000"/>
              </a:lnSpc>
            </a:pPr>
            <a:r>
              <a:rPr b="0" lang="en-US" sz="4000" spc="-1" strike="noStrike">
                <a:solidFill>
                  <a:srgbClr val="0b49cb"/>
                </a:solidFill>
                <a:latin typeface="Abadi"/>
                <a:ea typeface="IBM Plex Mono SemiBold"/>
              </a:rPr>
              <a:t>Rank Landing Outcomes Between 2010-06-04 and 2017-03-20</a:t>
            </a:r>
            <a:endParaRPr b="0" lang="en-US" sz="4000" spc="-1" strike="noStrike">
              <a:latin typeface="Arial"/>
            </a:endParaRPr>
          </a:p>
        </p:txBody>
      </p:sp>
      <p:sp>
        <p:nvSpPr>
          <p:cNvPr id="324" name="TextShape 3"/>
          <p:cNvSpPr txBox="1"/>
          <p:nvPr/>
        </p:nvSpPr>
        <p:spPr>
          <a:xfrm>
            <a:off x="822960" y="1829880"/>
            <a:ext cx="8869680" cy="2905920"/>
          </a:xfrm>
          <a:prstGeom prst="rect">
            <a:avLst/>
          </a:prstGeom>
          <a:noFill/>
          <a:ln>
            <a:noFill/>
          </a:ln>
        </p:spPr>
        <p:txBody>
          <a:bodyPr lIns="90000" rIns="90000" tIns="45000" bIns="45000">
            <a:noAutofit/>
          </a:bodyPr>
          <a:p>
            <a:r>
              <a:rPr b="0" lang="en-US" sz="1800" spc="-1" strike="noStrike">
                <a:latin typeface="Arial"/>
              </a:rPr>
              <a:t>SQL query                                                                   Output                  </a:t>
            </a:r>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p:txBody>
      </p:sp>
      <p:sp>
        <p:nvSpPr>
          <p:cNvPr id="325" name="TextShape 4"/>
          <p:cNvSpPr txBox="1"/>
          <p:nvPr/>
        </p:nvSpPr>
        <p:spPr>
          <a:xfrm>
            <a:off x="897120" y="3677760"/>
            <a:ext cx="4898880" cy="2905920"/>
          </a:xfrm>
          <a:prstGeom prst="rect">
            <a:avLst/>
          </a:prstGeom>
          <a:noFill/>
          <a:ln>
            <a:solidFill>
              <a:srgbClr val="000000"/>
            </a:solidFill>
          </a:ln>
        </p:spPr>
        <p:txBody>
          <a:bodyPr lIns="90000" rIns="90000" tIns="45000" bIns="45000">
            <a:noAutofit/>
          </a:bodyPr>
          <a:p>
            <a:r>
              <a:rPr b="0" lang="en-US" sz="1800" spc="-1" strike="noStrike">
                <a:solidFill>
                  <a:srgbClr val="c9211e"/>
                </a:solidFill>
                <a:latin typeface="Arial"/>
              </a:rPr>
              <a:t>We retrieve the LANDING_OUTCOME along the number of types of LANDING_OUTCOME with the clause COUNT, from the table SPACEXTBL. This last value is returned as ‘total_number’ using the AS clause. The data retrieved is conditioned to have a date between ‘2010-06-04’ and ‘2017-03-20’. Also, we group the output by the LANDING_OUTCOME using GROUP BY. Finally, the output is sorted by the ORDER BY clause, in decreasing order.</a:t>
            </a:r>
            <a:endParaRPr b="0" lang="en-US" sz="1800" spc="-1" strike="noStrike">
              <a:solidFill>
                <a:srgbClr val="c9211e"/>
              </a:solidFill>
              <a:latin typeface="Arial"/>
            </a:endParaRPr>
          </a:p>
        </p:txBody>
      </p:sp>
      <p:pic>
        <p:nvPicPr>
          <p:cNvPr id="326" name="" descr=""/>
          <p:cNvPicPr/>
          <p:nvPr/>
        </p:nvPicPr>
        <p:blipFill>
          <a:blip r:embed="rId2"/>
          <a:stretch/>
        </p:blipFill>
        <p:spPr>
          <a:xfrm>
            <a:off x="897120" y="2194560"/>
            <a:ext cx="5229360" cy="1466640"/>
          </a:xfrm>
          <a:prstGeom prst="rect">
            <a:avLst/>
          </a:prstGeom>
          <a:ln>
            <a:noFill/>
          </a:ln>
        </p:spPr>
      </p:pic>
      <p:pic>
        <p:nvPicPr>
          <p:cNvPr id="327" name="" descr=""/>
          <p:cNvPicPr/>
          <p:nvPr/>
        </p:nvPicPr>
        <p:blipFill>
          <a:blip r:embed="rId3"/>
          <a:stretch/>
        </p:blipFill>
        <p:spPr>
          <a:xfrm>
            <a:off x="6360840" y="2213640"/>
            <a:ext cx="3697560" cy="387360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28" name="CustomShape 1"/>
          <p:cNvSpPr/>
          <p:nvPr/>
        </p:nvSpPr>
        <p:spPr>
          <a:xfrm>
            <a:off x="810720" y="2529720"/>
            <a:ext cx="1032840" cy="364680"/>
          </a:xfrm>
          <a:prstGeom prst="rect">
            <a:avLst/>
          </a:prstGeom>
          <a:solidFill>
            <a:srgbClr val="0948cb"/>
          </a:solid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rPr>
              <a:t>Section 3</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29"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7933EBE4-D389-424B-982A-3E62C9C0F100}" type="slidenum">
              <a:rPr b="0" lang="en-US" sz="1600" spc="-1" strike="noStrike">
                <a:solidFill>
                  <a:srgbClr val="1c7ddb"/>
                </a:solidFill>
                <a:latin typeface="Abadi"/>
              </a:rPr>
              <a:t>34</a:t>
            </a:fld>
            <a:endParaRPr b="0" lang="en-US" sz="1600" spc="-1" strike="noStrike">
              <a:latin typeface="Times New Roman"/>
            </a:endParaRPr>
          </a:p>
        </p:txBody>
      </p:sp>
      <p:sp>
        <p:nvSpPr>
          <p:cNvPr id="330" name="CustomShape 2"/>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Where did everything take place?</a:t>
            </a:r>
            <a:endParaRPr b="0" lang="en-US" sz="4000" spc="-1" strike="noStrike">
              <a:latin typeface="Arial"/>
            </a:endParaRPr>
          </a:p>
        </p:txBody>
      </p:sp>
      <p:pic>
        <p:nvPicPr>
          <p:cNvPr id="331" name="" descr=""/>
          <p:cNvPicPr/>
          <p:nvPr/>
        </p:nvPicPr>
        <p:blipFill>
          <a:blip r:embed="rId2"/>
          <a:stretch/>
        </p:blipFill>
        <p:spPr>
          <a:xfrm>
            <a:off x="853920" y="1579320"/>
            <a:ext cx="6644160" cy="4181400"/>
          </a:xfrm>
          <a:prstGeom prst="rect">
            <a:avLst/>
          </a:prstGeom>
          <a:ln>
            <a:noFill/>
          </a:ln>
        </p:spPr>
      </p:pic>
      <p:pic>
        <p:nvPicPr>
          <p:cNvPr id="332" name="" descr=""/>
          <p:cNvPicPr/>
          <p:nvPr/>
        </p:nvPicPr>
        <p:blipFill>
          <a:blip r:embed="rId3"/>
          <a:stretch/>
        </p:blipFill>
        <p:spPr>
          <a:xfrm>
            <a:off x="7772400" y="1554480"/>
            <a:ext cx="3566160" cy="1812960"/>
          </a:xfrm>
          <a:prstGeom prst="rect">
            <a:avLst/>
          </a:prstGeom>
          <a:ln>
            <a:noFill/>
          </a:ln>
        </p:spPr>
      </p:pic>
      <p:sp>
        <p:nvSpPr>
          <p:cNvPr id="333" name="TextShape 3"/>
          <p:cNvSpPr txBox="1"/>
          <p:nvPr/>
        </p:nvSpPr>
        <p:spPr>
          <a:xfrm>
            <a:off x="7687080" y="3644280"/>
            <a:ext cx="4175280" cy="1626120"/>
          </a:xfrm>
          <a:prstGeom prst="rect">
            <a:avLst/>
          </a:prstGeom>
          <a:noFill/>
          <a:ln>
            <a:noFill/>
          </a:ln>
        </p:spPr>
        <p:txBody>
          <a:bodyPr lIns="90000" rIns="90000" tIns="45000" bIns="45000">
            <a:noAutofit/>
          </a:bodyPr>
          <a:p>
            <a:r>
              <a:rPr b="0" lang="en-US" sz="1800" spc="-1" strike="noStrike">
                <a:latin typeface="Arial"/>
              </a:rPr>
              <a:t>We display a map of the United States</a:t>
            </a:r>
            <a:endParaRPr b="0" lang="en-US" sz="1800" spc="-1" strike="noStrike">
              <a:latin typeface="Arial"/>
            </a:endParaRPr>
          </a:p>
          <a:p>
            <a:r>
              <a:rPr b="0" lang="en-US" sz="1800" spc="-1" strike="noStrike">
                <a:latin typeface="Arial"/>
              </a:rPr>
              <a:t>at the left and a global map on the top</a:t>
            </a:r>
            <a:endParaRPr b="0" lang="en-US" sz="1800" spc="-1" strike="noStrike">
              <a:latin typeface="Arial"/>
            </a:endParaRPr>
          </a:p>
          <a:p>
            <a:r>
              <a:rPr b="0" lang="en-US" sz="1800" spc="-1" strike="noStrike">
                <a:latin typeface="Arial"/>
              </a:rPr>
              <a:t>of this text. One can see from these </a:t>
            </a:r>
            <a:endParaRPr b="0" lang="en-US" sz="1800" spc="-1" strike="noStrike">
              <a:latin typeface="Arial"/>
            </a:endParaRPr>
          </a:p>
          <a:p>
            <a:r>
              <a:rPr b="0" lang="en-US" sz="1800" spc="-1" strike="noStrike">
                <a:latin typeface="Arial"/>
              </a:rPr>
              <a:t>maps that all launches took place in the</a:t>
            </a:r>
            <a:endParaRPr b="0" lang="en-US" sz="1800" spc="-1" strike="noStrike">
              <a:latin typeface="Arial"/>
            </a:endParaRPr>
          </a:p>
          <a:p>
            <a:r>
              <a:rPr b="0" lang="en-US" sz="1800" spc="-1" strike="noStrike">
                <a:latin typeface="Arial"/>
              </a:rPr>
              <a:t>coastline of the United States, whether</a:t>
            </a:r>
            <a:endParaRPr b="0" lang="en-US" sz="1800" spc="-1" strike="noStrike">
              <a:latin typeface="Arial"/>
            </a:endParaRPr>
          </a:p>
          <a:p>
            <a:r>
              <a:rPr b="0" lang="en-US" sz="1800" spc="-1" strike="noStrike">
                <a:latin typeface="Arial"/>
              </a:rPr>
              <a:t>in the west or in the east coastline.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34"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AE48FB70-C2BC-40CE-BA00-71B04283E8D0}" type="slidenum">
              <a:rPr b="0" lang="en-US" sz="1600" spc="-1" strike="noStrike">
                <a:solidFill>
                  <a:srgbClr val="1c7ddb"/>
                </a:solidFill>
                <a:latin typeface="Abadi"/>
              </a:rPr>
              <a:t>36</a:t>
            </a:fld>
            <a:endParaRPr b="0" lang="en-US" sz="1600" spc="-1" strike="noStrike">
              <a:latin typeface="Times New Roman"/>
            </a:endParaRPr>
          </a:p>
        </p:txBody>
      </p:sp>
      <p:sp>
        <p:nvSpPr>
          <p:cNvPr id="335" name="CustomShape 2"/>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Too boring… let’s add some colors</a:t>
            </a:r>
            <a:endParaRPr b="0" lang="en-US" sz="4000" spc="-1" strike="noStrike">
              <a:latin typeface="Arial"/>
            </a:endParaRPr>
          </a:p>
        </p:txBody>
      </p:sp>
      <p:pic>
        <p:nvPicPr>
          <p:cNvPr id="336" name="" descr=""/>
          <p:cNvPicPr/>
          <p:nvPr/>
        </p:nvPicPr>
        <p:blipFill>
          <a:blip r:embed="rId2"/>
          <a:stretch/>
        </p:blipFill>
        <p:spPr>
          <a:xfrm>
            <a:off x="1256760" y="1463040"/>
            <a:ext cx="5144040" cy="3183120"/>
          </a:xfrm>
          <a:prstGeom prst="rect">
            <a:avLst/>
          </a:prstGeom>
          <a:ln>
            <a:noFill/>
          </a:ln>
        </p:spPr>
      </p:pic>
      <p:pic>
        <p:nvPicPr>
          <p:cNvPr id="337" name="" descr=""/>
          <p:cNvPicPr/>
          <p:nvPr/>
        </p:nvPicPr>
        <p:blipFill>
          <a:blip r:embed="rId3"/>
          <a:stretch/>
        </p:blipFill>
        <p:spPr>
          <a:xfrm>
            <a:off x="6766560" y="1523880"/>
            <a:ext cx="4354560" cy="3139560"/>
          </a:xfrm>
          <a:prstGeom prst="rect">
            <a:avLst/>
          </a:prstGeom>
          <a:ln>
            <a:noFill/>
          </a:ln>
        </p:spPr>
      </p:pic>
      <p:sp>
        <p:nvSpPr>
          <p:cNvPr id="338" name="TextShape 3"/>
          <p:cNvSpPr txBox="1"/>
          <p:nvPr/>
        </p:nvSpPr>
        <p:spPr>
          <a:xfrm>
            <a:off x="1188720" y="4937760"/>
            <a:ext cx="10428120" cy="858240"/>
          </a:xfrm>
          <a:prstGeom prst="rect">
            <a:avLst/>
          </a:prstGeom>
          <a:noFill/>
          <a:ln>
            <a:noFill/>
          </a:ln>
        </p:spPr>
        <p:txBody>
          <a:bodyPr lIns="90000" rIns="90000" tIns="45000" bIns="45000">
            <a:noAutofit/>
          </a:bodyPr>
          <a:p>
            <a:r>
              <a:rPr b="0" lang="en-US" sz="1800" spc="-1" strike="noStrike">
                <a:latin typeface="Arial"/>
              </a:rPr>
              <a:t>In the left picture we deploy a screenshot of the all the launches which took place in Florida and in the</a:t>
            </a:r>
            <a:endParaRPr b="0" lang="en-US" sz="1800" spc="-1" strike="noStrike">
              <a:latin typeface="Arial"/>
            </a:endParaRPr>
          </a:p>
          <a:p>
            <a:r>
              <a:rPr b="0" lang="en-US" sz="1800" spc="-1" strike="noStrike">
                <a:latin typeface="Arial"/>
              </a:rPr>
              <a:t>left picture, all the launches which took place in California. All launches are labeled depending on the</a:t>
            </a:r>
            <a:endParaRPr b="0" lang="en-US" sz="1800" spc="-1" strike="noStrike">
              <a:latin typeface="Arial"/>
            </a:endParaRPr>
          </a:p>
          <a:p>
            <a:r>
              <a:rPr b="0" lang="en-US" sz="1800" spc="-1" strike="noStrike">
                <a:latin typeface="Arial"/>
              </a:rPr>
              <a:t>mission outcome: </a:t>
            </a:r>
            <a:r>
              <a:rPr b="1" lang="en-US" sz="1800" spc="-1" strike="noStrike">
                <a:solidFill>
                  <a:srgbClr val="c9211e"/>
                </a:solidFill>
                <a:latin typeface="Arial"/>
              </a:rPr>
              <a:t>red</a:t>
            </a:r>
            <a:r>
              <a:rPr b="0" lang="en-US" sz="1800" spc="-1" strike="noStrike">
                <a:latin typeface="Arial"/>
              </a:rPr>
              <a:t> if the mission was unsuccessful and </a:t>
            </a:r>
            <a:r>
              <a:rPr b="1" lang="en-US" sz="1800" spc="-1" strike="noStrike">
                <a:solidFill>
                  <a:srgbClr val="00a933"/>
                </a:solidFill>
                <a:latin typeface="Arial"/>
              </a:rPr>
              <a:t>green</a:t>
            </a:r>
            <a:r>
              <a:rPr b="0" lang="en-US" sz="1800" spc="-1" strike="noStrike">
                <a:latin typeface="Arial"/>
              </a:rPr>
              <a:t> if it was a success.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39"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1D0A9144-5119-4CA7-BDDC-0F380FFDF660}" type="slidenum">
              <a:rPr b="0" lang="en-US" sz="1600" spc="-1" strike="noStrike">
                <a:solidFill>
                  <a:srgbClr val="1c7ddb"/>
                </a:solidFill>
                <a:latin typeface="Abadi"/>
              </a:rPr>
              <a:t>37</a:t>
            </a:fld>
            <a:endParaRPr b="0" lang="en-US" sz="1600" spc="-1" strike="noStrike">
              <a:latin typeface="Times New Roman"/>
            </a:endParaRPr>
          </a:p>
        </p:txBody>
      </p:sp>
      <p:sp>
        <p:nvSpPr>
          <p:cNvPr id="340" name="CustomShape 2"/>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What is nearby? Let’s find ‘em!</a:t>
            </a:r>
            <a:endParaRPr b="0" lang="en-US" sz="4000" spc="-1" strike="noStrike">
              <a:latin typeface="Arial"/>
            </a:endParaRPr>
          </a:p>
        </p:txBody>
      </p:sp>
      <p:pic>
        <p:nvPicPr>
          <p:cNvPr id="341" name="" descr=""/>
          <p:cNvPicPr/>
          <p:nvPr/>
        </p:nvPicPr>
        <p:blipFill>
          <a:blip r:embed="rId2"/>
          <a:stretch/>
        </p:blipFill>
        <p:spPr>
          <a:xfrm>
            <a:off x="822960" y="1463040"/>
            <a:ext cx="5029200" cy="3765240"/>
          </a:xfrm>
          <a:prstGeom prst="rect">
            <a:avLst/>
          </a:prstGeom>
          <a:ln>
            <a:noFill/>
          </a:ln>
        </p:spPr>
      </p:pic>
      <p:pic>
        <p:nvPicPr>
          <p:cNvPr id="342" name="" descr=""/>
          <p:cNvPicPr/>
          <p:nvPr/>
        </p:nvPicPr>
        <p:blipFill>
          <a:blip r:embed="rId3"/>
          <a:stretch/>
        </p:blipFill>
        <p:spPr>
          <a:xfrm>
            <a:off x="6400800" y="1554480"/>
            <a:ext cx="4731840" cy="3638160"/>
          </a:xfrm>
          <a:prstGeom prst="rect">
            <a:avLst/>
          </a:prstGeom>
          <a:ln>
            <a:noFill/>
          </a:ln>
        </p:spPr>
      </p:pic>
      <p:sp>
        <p:nvSpPr>
          <p:cNvPr id="343" name="TextShape 3"/>
          <p:cNvSpPr txBox="1"/>
          <p:nvPr/>
        </p:nvSpPr>
        <p:spPr>
          <a:xfrm>
            <a:off x="817560" y="5359680"/>
            <a:ext cx="10246680" cy="1626120"/>
          </a:xfrm>
          <a:prstGeom prst="rect">
            <a:avLst/>
          </a:prstGeom>
          <a:noFill/>
          <a:ln>
            <a:noFill/>
          </a:ln>
        </p:spPr>
        <p:txBody>
          <a:bodyPr lIns="90000" rIns="90000" tIns="45000" bIns="45000">
            <a:noAutofit/>
          </a:bodyPr>
          <a:p>
            <a:r>
              <a:rPr b="0" lang="en-US" sz="1800" spc="-1" strike="noStrike">
                <a:latin typeface="Arial"/>
              </a:rPr>
              <a:t>An exploratory analysis nearby reveals a possible failure launch would not pose a threat to any town or city located nearby (the closest city is Titusville, at a distance of 23.19 Km). Also, the launch site is strategically located so highways and railways are close and personnel and equipment can be easily transported.</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44" name="CustomShape 1"/>
          <p:cNvSpPr/>
          <p:nvPr/>
        </p:nvSpPr>
        <p:spPr>
          <a:xfrm>
            <a:off x="810720" y="2529720"/>
            <a:ext cx="1032840" cy="364680"/>
          </a:xfrm>
          <a:prstGeom prst="rect">
            <a:avLst/>
          </a:prstGeom>
          <a:solidFill>
            <a:srgbClr val="0948cb"/>
          </a:solid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rPr>
              <a:t>Section 4</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72" name="TextShape 1"/>
          <p:cNvSpPr txBox="1"/>
          <p:nvPr/>
        </p:nvSpPr>
        <p:spPr>
          <a:xfrm>
            <a:off x="8714880" y="6025680"/>
            <a:ext cx="2742840" cy="401400"/>
          </a:xfrm>
          <a:prstGeom prst="rect">
            <a:avLst/>
          </a:prstGeom>
          <a:noFill/>
          <a:ln>
            <a:noFill/>
          </a:ln>
        </p:spPr>
        <p:txBody>
          <a:bodyPr anchor="ctr">
            <a:normAutofit/>
          </a:bodyPr>
          <a:p>
            <a:pPr algn="r">
              <a:lnSpc>
                <a:spcPct val="100000"/>
              </a:lnSpc>
              <a:spcAft>
                <a:spcPts val="601"/>
              </a:spcAft>
            </a:pPr>
            <a:fld id="{87B68B2B-7962-4E18-B7DA-0FF748E8B2AF}" type="slidenum">
              <a:rPr b="0" lang="en-US" sz="1600" spc="-1" strike="noStrike">
                <a:solidFill>
                  <a:srgbClr val="1c7ddb"/>
                </a:solidFill>
                <a:latin typeface="Abadi"/>
              </a:rPr>
              <a:t>4</a:t>
            </a:fld>
            <a:endParaRPr b="0" lang="en-US" sz="1600" spc="-1" strike="noStrike">
              <a:latin typeface="Times New Roman"/>
            </a:endParaRPr>
          </a:p>
        </p:txBody>
      </p:sp>
      <p:sp>
        <p:nvSpPr>
          <p:cNvPr id="173" name="CustomShape 2"/>
          <p:cNvSpPr/>
          <p:nvPr/>
        </p:nvSpPr>
        <p:spPr>
          <a:xfrm>
            <a:off x="828000" y="538560"/>
            <a:ext cx="105296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Introduction</a:t>
            </a:r>
            <a:endParaRPr b="0" lang="en-US" sz="4000" spc="-1" strike="noStrike">
              <a:latin typeface="Arial"/>
            </a:endParaRPr>
          </a:p>
        </p:txBody>
      </p:sp>
      <p:sp>
        <p:nvSpPr>
          <p:cNvPr id="174" name="CustomShape 3"/>
          <p:cNvSpPr/>
          <p:nvPr/>
        </p:nvSpPr>
        <p:spPr>
          <a:xfrm>
            <a:off x="831600" y="1463040"/>
            <a:ext cx="10781280" cy="5120640"/>
          </a:xfrm>
          <a:prstGeom prst="rect">
            <a:avLst/>
          </a:prstGeom>
          <a:noFill/>
          <a:ln>
            <a:noFill/>
          </a:ln>
        </p:spPr>
        <p:style>
          <a:lnRef idx="0"/>
          <a:fillRef idx="0"/>
          <a:effectRef idx="0"/>
          <a:fontRef idx="minor"/>
        </p:style>
        <p:txBody>
          <a:bodyPr>
            <a:normAutofit fontScale="34000"/>
          </a:bodyPr>
          <a:p>
            <a:pPr>
              <a:lnSpc>
                <a:spcPct val="90000"/>
              </a:lnSpc>
              <a:spcBef>
                <a:spcPts val="1400"/>
              </a:spcBef>
            </a:pPr>
            <a:r>
              <a:rPr b="1" lang="en-US" sz="2800" spc="-1" strike="noStrike">
                <a:solidFill>
                  <a:srgbClr val="292929"/>
                </a:solidFill>
                <a:latin typeface="Abadi"/>
              </a:rPr>
              <a:t> </a:t>
            </a:r>
            <a:r>
              <a:rPr b="1" lang="en-US" sz="2800" spc="-1" strike="noStrike">
                <a:solidFill>
                  <a:srgbClr val="292929"/>
                </a:solidFill>
                <a:latin typeface="Arial"/>
              </a:rPr>
              <a:t>Project background and context</a:t>
            </a:r>
            <a:endParaRPr b="0" lang="en-US" sz="2800" spc="-1" strike="noStrike">
              <a:latin typeface="Arial"/>
            </a:endParaRPr>
          </a:p>
          <a:p>
            <a:pPr>
              <a:lnSpc>
                <a:spcPct val="90000"/>
              </a:lnSpc>
              <a:spcBef>
                <a:spcPts val="1400"/>
              </a:spcBef>
            </a:pPr>
            <a:r>
              <a:rPr b="0" lang="en-US" sz="2800" spc="-1" strike="noStrike">
                <a:solidFill>
                  <a:srgbClr val="292929"/>
                </a:solidFill>
                <a:latin typeface="Arial"/>
              </a:rPr>
              <a:t>The era of commercial space has arrived, and there are several companies that are making</a:t>
            </a:r>
            <a:endParaRPr b="0" lang="en-US" sz="2800" spc="-1" strike="noStrike">
              <a:latin typeface="Arial"/>
            </a:endParaRPr>
          </a:p>
          <a:p>
            <a:pPr>
              <a:lnSpc>
                <a:spcPct val="90000"/>
              </a:lnSpc>
              <a:spcBef>
                <a:spcPts val="1400"/>
              </a:spcBef>
            </a:pPr>
            <a:r>
              <a:rPr b="0" lang="en-US" sz="2800" spc="-1" strike="noStrike">
                <a:solidFill>
                  <a:srgbClr val="292929"/>
                </a:solidFill>
                <a:latin typeface="Arial"/>
              </a:rPr>
              <a:t>space travel affordable for everyone. One of them is SpaceX where its rocket launch is relatively inexpensive.</a:t>
            </a:r>
            <a:endParaRPr b="0" lang="en-US" sz="2800" spc="-1" strike="noStrike">
              <a:latin typeface="Arial"/>
            </a:endParaRPr>
          </a:p>
          <a:p>
            <a:pPr>
              <a:lnSpc>
                <a:spcPct val="90000"/>
              </a:lnSpc>
              <a:spcBef>
                <a:spcPts val="1400"/>
              </a:spcBef>
            </a:pPr>
            <a:r>
              <a:rPr b="0" i="1" lang="en-US" sz="2800" spc="-1" strike="noStrike">
                <a:solidFill>
                  <a:srgbClr val="292929"/>
                </a:solidFill>
                <a:latin typeface="Arial"/>
              </a:rPr>
              <a:t>SpaceX</a:t>
            </a:r>
            <a:r>
              <a:rPr b="0" lang="en-US" sz="2800" spc="-1" strike="noStrike">
                <a:solidFill>
                  <a:srgbClr val="292929"/>
                </a:solidFill>
                <a:latin typeface="Arial"/>
              </a:rPr>
              <a:t> advertises Falcon 9 rocket launches have a cost of 62 million dollars;</a:t>
            </a:r>
            <a:endParaRPr b="0" lang="en-US" sz="2800" spc="-1" strike="noStrike">
              <a:latin typeface="Arial"/>
            </a:endParaRPr>
          </a:p>
          <a:p>
            <a:pPr>
              <a:lnSpc>
                <a:spcPct val="90000"/>
              </a:lnSpc>
              <a:spcBef>
                <a:spcPts val="1400"/>
              </a:spcBef>
            </a:pPr>
            <a:r>
              <a:rPr b="0" lang="en-US" sz="2800" spc="-1" strike="noStrike">
                <a:solidFill>
                  <a:srgbClr val="292929"/>
                </a:solidFill>
                <a:latin typeface="Arial"/>
              </a:rPr>
              <a:t>other providers cost upward of 165 million dollars each, much of the savings is because SpaceX</a:t>
            </a:r>
            <a:endParaRPr b="0" lang="en-US" sz="2800" spc="-1" strike="noStrike">
              <a:latin typeface="Arial"/>
            </a:endParaRPr>
          </a:p>
          <a:p>
            <a:pPr>
              <a:lnSpc>
                <a:spcPct val="90000"/>
              </a:lnSpc>
              <a:spcBef>
                <a:spcPts val="1400"/>
              </a:spcBef>
            </a:pPr>
            <a:r>
              <a:rPr b="0" lang="en-US" sz="2800" spc="-1" strike="noStrike">
                <a:solidFill>
                  <a:srgbClr val="292929"/>
                </a:solidFill>
                <a:latin typeface="Arial"/>
              </a:rPr>
              <a:t>can reuse the first stage.</a:t>
            </a:r>
            <a:endParaRPr b="0" lang="en-US" sz="2800" spc="-1" strike="noStrike">
              <a:latin typeface="Arial"/>
            </a:endParaRPr>
          </a:p>
          <a:p>
            <a:pPr>
              <a:lnSpc>
                <a:spcPct val="90000"/>
              </a:lnSpc>
              <a:spcBef>
                <a:spcPts val="1400"/>
              </a:spcBef>
            </a:pPr>
            <a:r>
              <a:rPr b="0" lang="en-US" sz="2800" spc="-1" strike="noStrike">
                <a:solidFill>
                  <a:srgbClr val="292929"/>
                </a:solidFill>
                <a:latin typeface="Arial"/>
              </a:rPr>
              <a:t>Therefore, we will predict if the Falcon 9 first stage will land successfully. If we can determine</a:t>
            </a:r>
            <a:endParaRPr b="0" lang="en-US" sz="2800" spc="-1" strike="noStrike">
              <a:latin typeface="Arial"/>
            </a:endParaRPr>
          </a:p>
          <a:p>
            <a:pPr>
              <a:lnSpc>
                <a:spcPct val="90000"/>
              </a:lnSpc>
              <a:spcBef>
                <a:spcPts val="1400"/>
              </a:spcBef>
            </a:pPr>
            <a:r>
              <a:rPr b="0" lang="en-US" sz="2800" spc="-1" strike="noStrike">
                <a:solidFill>
                  <a:srgbClr val="292929"/>
                </a:solidFill>
                <a:latin typeface="Arial"/>
              </a:rPr>
              <a:t>if the first stage will land, we can determine the cost of a launch. This information can be used if</a:t>
            </a:r>
            <a:endParaRPr b="0" lang="en-US" sz="2800" spc="-1" strike="noStrike">
              <a:latin typeface="Arial"/>
            </a:endParaRPr>
          </a:p>
          <a:p>
            <a:pPr>
              <a:lnSpc>
                <a:spcPct val="90000"/>
              </a:lnSpc>
              <a:spcBef>
                <a:spcPts val="1400"/>
              </a:spcBef>
            </a:pPr>
            <a:r>
              <a:rPr b="0" lang="en-US" sz="2800" spc="-1" strike="noStrike">
                <a:solidFill>
                  <a:srgbClr val="292929"/>
                </a:solidFill>
                <a:latin typeface="Arial"/>
              </a:rPr>
              <a:t>an alternate company wants to bid against SpaceX for a rocket launch.</a:t>
            </a:r>
            <a:endParaRPr b="0" lang="en-US" sz="2800" spc="-1" strike="noStrike">
              <a:latin typeface="Arial"/>
            </a:endParaRPr>
          </a:p>
          <a:p>
            <a:pPr>
              <a:lnSpc>
                <a:spcPct val="90000"/>
              </a:lnSpc>
              <a:spcBef>
                <a:spcPts val="1400"/>
              </a:spcBef>
            </a:pPr>
            <a:endParaRPr b="0" lang="en-US" sz="2800" spc="-1" strike="noStrike">
              <a:latin typeface="Arial"/>
            </a:endParaRPr>
          </a:p>
          <a:p>
            <a:pPr>
              <a:lnSpc>
                <a:spcPct val="90000"/>
              </a:lnSpc>
              <a:spcBef>
                <a:spcPts val="1400"/>
              </a:spcBef>
            </a:pPr>
            <a:r>
              <a:rPr b="1" lang="en-US" sz="2800" spc="-1" strike="noStrike">
                <a:solidFill>
                  <a:srgbClr val="292929"/>
                </a:solidFill>
                <a:latin typeface="Arial"/>
              </a:rPr>
              <a:t>• </a:t>
            </a:r>
            <a:r>
              <a:rPr b="1" lang="en-US" sz="2800" spc="-1" strike="noStrike">
                <a:solidFill>
                  <a:srgbClr val="292929"/>
                </a:solidFill>
                <a:latin typeface="Arial"/>
              </a:rPr>
              <a:t>Problems you want to find answers</a:t>
            </a:r>
            <a:endParaRPr b="0" lang="en-US" sz="2800" spc="-1" strike="noStrike">
              <a:latin typeface="Arial"/>
            </a:endParaRPr>
          </a:p>
          <a:p>
            <a:pPr>
              <a:lnSpc>
                <a:spcPct val="90000"/>
              </a:lnSpc>
              <a:spcBef>
                <a:spcPts val="1400"/>
              </a:spcBef>
            </a:pPr>
            <a:r>
              <a:rPr b="0" lang="en-US" sz="2800" spc="-1" strike="noStrike">
                <a:solidFill>
                  <a:srgbClr val="292929"/>
                </a:solidFill>
                <a:latin typeface="Arial"/>
              </a:rPr>
              <a:t>- Correlations between each rocket variables and successful landing rate</a:t>
            </a:r>
            <a:endParaRPr b="0" lang="en-US" sz="2800" spc="-1" strike="noStrike">
              <a:latin typeface="Arial"/>
            </a:endParaRPr>
          </a:p>
          <a:p>
            <a:pPr>
              <a:lnSpc>
                <a:spcPct val="90000"/>
              </a:lnSpc>
              <a:spcBef>
                <a:spcPts val="1400"/>
              </a:spcBef>
            </a:pPr>
            <a:r>
              <a:rPr b="0" lang="en-US" sz="2800" spc="-1" strike="noStrike">
                <a:solidFill>
                  <a:srgbClr val="292929"/>
                </a:solidFill>
                <a:latin typeface="Arial"/>
              </a:rPr>
              <a:t>- Conditions to get the best results and ensure the best successful landing rate</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45"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45354D67-4093-4547-A42F-26F8781E0BC7}" type="slidenum">
              <a:rPr b="0" lang="en-US" sz="1600" spc="-1" strike="noStrike">
                <a:solidFill>
                  <a:srgbClr val="1c7ddb"/>
                </a:solidFill>
                <a:latin typeface="Abadi"/>
              </a:rPr>
              <a:t>38</a:t>
            </a:fld>
            <a:endParaRPr b="0" lang="en-US" sz="1600" spc="-1" strike="noStrike">
              <a:latin typeface="Times New Roman"/>
            </a:endParaRPr>
          </a:p>
        </p:txBody>
      </p:sp>
      <p:sp>
        <p:nvSpPr>
          <p:cNvPr id="346" name="CustomShape 2"/>
          <p:cNvSpPr/>
          <p:nvPr/>
        </p:nvSpPr>
        <p:spPr>
          <a:xfrm>
            <a:off x="770040" y="538560"/>
            <a:ext cx="10515240" cy="548640"/>
          </a:xfrm>
          <a:prstGeom prst="rect">
            <a:avLst/>
          </a:prstGeom>
          <a:noFill/>
          <a:ln>
            <a:noFill/>
          </a:ln>
        </p:spPr>
        <p:style>
          <a:lnRef idx="0"/>
          <a:fillRef idx="0"/>
          <a:effectRef idx="0"/>
          <a:fontRef idx="minor"/>
        </p:style>
        <p:txBody>
          <a:bodyPr anchor="ctr">
            <a:normAutofit fontScale="27000"/>
          </a:bodyPr>
          <a:p>
            <a:pPr>
              <a:lnSpc>
                <a:spcPct val="90000"/>
              </a:lnSpc>
            </a:pPr>
            <a:r>
              <a:rPr b="0" lang="en-US" sz="4000" spc="-1" strike="noStrike">
                <a:solidFill>
                  <a:srgbClr val="0b49cb"/>
                </a:solidFill>
                <a:latin typeface="Abadi"/>
                <a:ea typeface="IBM Plex Mono SemiBold"/>
              </a:rPr>
              <a:t>Total Success Rate by all the Launch Sites</a:t>
            </a:r>
            <a:endParaRPr b="0" lang="en-US" sz="4000" spc="-1" strike="noStrike">
              <a:latin typeface="Arial"/>
            </a:endParaRPr>
          </a:p>
        </p:txBody>
      </p:sp>
      <p:pic>
        <p:nvPicPr>
          <p:cNvPr id="347" name="" descr=""/>
          <p:cNvPicPr/>
          <p:nvPr/>
        </p:nvPicPr>
        <p:blipFill>
          <a:blip r:embed="rId2"/>
          <a:stretch/>
        </p:blipFill>
        <p:spPr>
          <a:xfrm>
            <a:off x="1280160" y="1737360"/>
            <a:ext cx="5029200" cy="3790080"/>
          </a:xfrm>
          <a:prstGeom prst="rect">
            <a:avLst/>
          </a:prstGeom>
          <a:ln>
            <a:noFill/>
          </a:ln>
        </p:spPr>
      </p:pic>
      <p:sp>
        <p:nvSpPr>
          <p:cNvPr id="348" name="TextShape 3"/>
          <p:cNvSpPr txBox="1"/>
          <p:nvPr/>
        </p:nvSpPr>
        <p:spPr>
          <a:xfrm>
            <a:off x="6766560" y="1920240"/>
            <a:ext cx="4663440" cy="3474720"/>
          </a:xfrm>
          <a:prstGeom prst="rect">
            <a:avLst/>
          </a:prstGeom>
          <a:noFill/>
          <a:ln>
            <a:noFill/>
          </a:ln>
        </p:spPr>
        <p:txBody>
          <a:bodyPr lIns="90000" rIns="90000" tIns="45000" bIns="45000">
            <a:noAutofit/>
          </a:bodyPr>
          <a:p>
            <a:r>
              <a:rPr b="1" lang="en-US" sz="1800" spc="-1" strike="noStrike">
                <a:latin typeface="Arial"/>
              </a:rPr>
              <a:t>KSLC-39A</a:t>
            </a:r>
            <a:r>
              <a:rPr b="0" lang="en-US" sz="1800" spc="-1" strike="noStrike">
                <a:latin typeface="Arial"/>
              </a:rPr>
              <a:t> provides the highest success rate of all launch sites (</a:t>
            </a:r>
            <a:r>
              <a:rPr b="1" lang="en-US" sz="1800" spc="-1" strike="noStrike">
                <a:latin typeface="Arial"/>
              </a:rPr>
              <a:t>41.7%</a:t>
            </a:r>
            <a:r>
              <a:rPr b="0" lang="en-US" sz="1800" spc="-1" strike="noStrike">
                <a:latin typeface="Arial"/>
              </a:rPr>
              <a:t>).</a:t>
            </a:r>
            <a:endParaRPr b="0" lang="en-US" sz="1800" spc="-1" strike="noStrike">
              <a:latin typeface="Arial"/>
            </a:endParaRPr>
          </a:p>
          <a:p>
            <a:r>
              <a:rPr b="1" lang="en-US" sz="1800" spc="-1" strike="noStrike">
                <a:latin typeface="Arial"/>
              </a:rPr>
              <a:t>CCAFS LC-40</a:t>
            </a:r>
            <a:r>
              <a:rPr b="0" lang="en-US" sz="1800" spc="-1" strike="noStrike">
                <a:latin typeface="Arial"/>
              </a:rPr>
              <a:t> possess the second highest success rate (</a:t>
            </a:r>
            <a:r>
              <a:rPr b="1" lang="en-US" sz="1800" spc="-1" strike="noStrike">
                <a:latin typeface="Arial"/>
              </a:rPr>
              <a:t>29.2%</a:t>
            </a:r>
            <a:r>
              <a:rPr b="0" lang="en-US" sz="1800" spc="-1" strike="noStrike">
                <a:latin typeface="Arial"/>
              </a:rPr>
              <a:t>).</a:t>
            </a:r>
            <a:endParaRPr b="0" lang="en-US" sz="1800" spc="-1" strike="noStrike">
              <a:latin typeface="Arial"/>
            </a:endParaRPr>
          </a:p>
          <a:p>
            <a:r>
              <a:rPr b="0" lang="en-US" sz="1800" spc="-1" strike="noStrike">
                <a:latin typeface="Arial"/>
              </a:rPr>
              <a:t>Finally, </a:t>
            </a:r>
            <a:r>
              <a:rPr b="1" lang="en-US" sz="1800" spc="-1" strike="noStrike">
                <a:latin typeface="Arial"/>
              </a:rPr>
              <a:t>VABF SLC-4E</a:t>
            </a:r>
            <a:r>
              <a:rPr b="0" lang="en-US" sz="1800" spc="-1" strike="noStrike">
                <a:latin typeface="Arial"/>
              </a:rPr>
              <a:t> and </a:t>
            </a:r>
            <a:r>
              <a:rPr b="1" lang="en-US" sz="1800" spc="-1" strike="noStrike">
                <a:latin typeface="Arial"/>
              </a:rPr>
              <a:t>CCAFS SLC-40</a:t>
            </a:r>
            <a:r>
              <a:rPr b="0" lang="en-US" sz="1800" spc="-1" strike="noStrike">
                <a:latin typeface="Arial"/>
              </a:rPr>
              <a:t> have the lowest success rate (</a:t>
            </a:r>
            <a:r>
              <a:rPr b="1" lang="en-US" sz="1800" spc="-1" strike="noStrike">
                <a:latin typeface="Arial"/>
              </a:rPr>
              <a:t>16.7%</a:t>
            </a:r>
            <a:r>
              <a:rPr b="0" lang="en-US" sz="1800" spc="-1" strike="noStrike">
                <a:latin typeface="Arial"/>
              </a:rPr>
              <a:t> and </a:t>
            </a:r>
            <a:r>
              <a:rPr b="1" lang="en-US" sz="1800" spc="-1" strike="noStrike">
                <a:latin typeface="Arial"/>
              </a:rPr>
              <a:t>12.5%</a:t>
            </a:r>
            <a:r>
              <a:rPr b="0" lang="en-US" sz="1800" spc="-1" strike="noStrike">
                <a:latin typeface="Arial"/>
              </a:rPr>
              <a:t>, respectively).</a:t>
            </a:r>
            <a:endParaRPr b="0" lang="en-US" sz="1800" spc="-1" strike="noStrike">
              <a:latin typeface="Arial"/>
            </a:endParaRPr>
          </a:p>
          <a:p>
            <a:endParaRPr b="0" lang="en-US" sz="1800" spc="-1" strike="noStrike">
              <a:latin typeface="Arial"/>
            </a:endParaRPr>
          </a:p>
          <a:p>
            <a:r>
              <a:rPr b="0" lang="en-US" sz="1800" spc="-1" strike="noStrike">
                <a:latin typeface="Arial"/>
              </a:rPr>
              <a:t>Note that one reason which may explain the low success rate at the VAFB SLC-4E launch site is the </a:t>
            </a:r>
            <a:r>
              <a:rPr b="1" lang="en-US" sz="1800" spc="-1" strike="noStrike">
                <a:latin typeface="Arial"/>
              </a:rPr>
              <a:t>location</a:t>
            </a:r>
            <a:r>
              <a:rPr b="0" lang="en-US" sz="1800" spc="-1" strike="noStrike">
                <a:latin typeface="Arial"/>
              </a:rPr>
              <a:t>: located in the California coastline, it may pose an added difficulty.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49"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C3EB1751-1285-49F4-A485-5383081A4867}" type="slidenum">
              <a:rPr b="0" lang="en-US" sz="1600" spc="-1" strike="noStrike">
                <a:solidFill>
                  <a:srgbClr val="1c7ddb"/>
                </a:solidFill>
                <a:latin typeface="Abadi"/>
              </a:rPr>
              <a:t>40</a:t>
            </a:fld>
            <a:endParaRPr b="0" lang="en-US" sz="1600" spc="-1" strike="noStrike">
              <a:latin typeface="Times New Roman"/>
            </a:endParaRPr>
          </a:p>
        </p:txBody>
      </p:sp>
      <p:sp>
        <p:nvSpPr>
          <p:cNvPr id="350" name="CustomShape 2"/>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Launch Site which Highest Success Rate</a:t>
            </a:r>
            <a:endParaRPr b="0" lang="en-US" sz="4000" spc="-1" strike="noStrike">
              <a:latin typeface="Arial"/>
            </a:endParaRPr>
          </a:p>
        </p:txBody>
      </p:sp>
      <p:pic>
        <p:nvPicPr>
          <p:cNvPr id="351" name="" descr=""/>
          <p:cNvPicPr/>
          <p:nvPr/>
        </p:nvPicPr>
        <p:blipFill>
          <a:blip r:embed="rId2"/>
          <a:stretch/>
        </p:blipFill>
        <p:spPr>
          <a:xfrm>
            <a:off x="811440" y="1463040"/>
            <a:ext cx="5185080" cy="4023360"/>
          </a:xfrm>
          <a:prstGeom prst="rect">
            <a:avLst/>
          </a:prstGeom>
          <a:ln>
            <a:noFill/>
          </a:ln>
        </p:spPr>
      </p:pic>
      <p:sp>
        <p:nvSpPr>
          <p:cNvPr id="352" name="TextShape 3"/>
          <p:cNvSpPr txBox="1"/>
          <p:nvPr/>
        </p:nvSpPr>
        <p:spPr>
          <a:xfrm>
            <a:off x="6492240" y="2560320"/>
            <a:ext cx="4480560" cy="3566160"/>
          </a:xfrm>
          <a:prstGeom prst="rect">
            <a:avLst/>
          </a:prstGeom>
          <a:noFill/>
          <a:ln>
            <a:noFill/>
          </a:ln>
        </p:spPr>
        <p:txBody>
          <a:bodyPr lIns="90000" rIns="90000" tIns="45000" bIns="45000">
            <a:noAutofit/>
          </a:bodyPr>
          <a:p>
            <a:r>
              <a:rPr b="1" lang="en-US" sz="2000" spc="-1" strike="noStrike">
                <a:latin typeface="Arial"/>
              </a:rPr>
              <a:t>KSC LC-39A possess the highest success rate ofnall the launch sites analyzed</a:t>
            </a:r>
            <a:r>
              <a:rPr b="0" lang="en-US" sz="2000" spc="-1" strike="noStrike">
                <a:latin typeface="Arial"/>
              </a:rPr>
              <a:t>. It has a 76.9% rate of </a:t>
            </a:r>
            <a:r>
              <a:rPr b="0" lang="en-US" sz="2000" spc="-1" strike="noStrike">
                <a:solidFill>
                  <a:srgbClr val="2a6099"/>
                </a:solidFill>
                <a:latin typeface="Arial"/>
              </a:rPr>
              <a:t>Success</a:t>
            </a:r>
            <a:r>
              <a:rPr b="0" lang="en-US" sz="2000" spc="-1" strike="noStrike">
                <a:latin typeface="Arial"/>
              </a:rPr>
              <a:t> rate against a 23.1% rate of </a:t>
            </a:r>
            <a:r>
              <a:rPr b="0" lang="en-US" sz="2000" spc="-1" strike="noStrike">
                <a:solidFill>
                  <a:srgbClr val="c9211e"/>
                </a:solidFill>
                <a:latin typeface="Arial"/>
              </a:rPr>
              <a:t>Failure</a:t>
            </a:r>
            <a:r>
              <a:rPr b="0" lang="en-US" sz="2000" spc="-1" strike="noStrike">
                <a:latin typeface="Arial"/>
              </a:rPr>
              <a:t>.</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53"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7C323817-F3E8-4168-A6E5-D51C18E49878}" type="slidenum">
              <a:rPr b="0" lang="en-US" sz="1600" spc="-1" strike="noStrike">
                <a:solidFill>
                  <a:srgbClr val="1c7ddb"/>
                </a:solidFill>
                <a:latin typeface="Abadi"/>
              </a:rPr>
              <a:t>41</a:t>
            </a:fld>
            <a:endParaRPr b="0" lang="en-US" sz="1600" spc="-1" strike="noStrike">
              <a:latin typeface="Times New Roman"/>
            </a:endParaRPr>
          </a:p>
        </p:txBody>
      </p:sp>
      <p:sp>
        <p:nvSpPr>
          <p:cNvPr id="354" name="CustomShape 2"/>
          <p:cNvSpPr/>
          <p:nvPr/>
        </p:nvSpPr>
        <p:spPr>
          <a:xfrm>
            <a:off x="770040" y="538560"/>
            <a:ext cx="10515240" cy="548640"/>
          </a:xfrm>
          <a:prstGeom prst="rect">
            <a:avLst/>
          </a:prstGeom>
          <a:noFill/>
          <a:ln>
            <a:noFill/>
          </a:ln>
        </p:spPr>
        <p:style>
          <a:lnRef idx="0"/>
          <a:fillRef idx="0"/>
          <a:effectRef idx="0"/>
          <a:fontRef idx="minor"/>
        </p:style>
        <p:txBody>
          <a:bodyPr anchor="ctr">
            <a:normAutofit fontScale="27000"/>
          </a:bodyPr>
          <a:p>
            <a:pPr>
              <a:lnSpc>
                <a:spcPct val="90000"/>
              </a:lnSpc>
            </a:pPr>
            <a:r>
              <a:rPr b="0" lang="en-US" sz="4000" spc="-1" strike="noStrike">
                <a:solidFill>
                  <a:srgbClr val="0b49cb"/>
                </a:solidFill>
                <a:latin typeface="Abadi"/>
                <a:ea typeface="IBM Plex Mono SemiBold"/>
              </a:rPr>
              <a:t>Payload vs. Launch Outcome scatter chart for all sites</a:t>
            </a:r>
            <a:endParaRPr b="0" lang="en-US" sz="4000" spc="-1" strike="noStrike">
              <a:latin typeface="Arial"/>
            </a:endParaRPr>
          </a:p>
        </p:txBody>
      </p:sp>
      <p:pic>
        <p:nvPicPr>
          <p:cNvPr id="355" name="" descr=""/>
          <p:cNvPicPr/>
          <p:nvPr/>
        </p:nvPicPr>
        <p:blipFill>
          <a:blip r:embed="rId2"/>
          <a:stretch/>
        </p:blipFill>
        <p:spPr>
          <a:xfrm>
            <a:off x="1005840" y="1473480"/>
            <a:ext cx="4971960" cy="3921480"/>
          </a:xfrm>
          <a:prstGeom prst="rect">
            <a:avLst/>
          </a:prstGeom>
          <a:ln>
            <a:noFill/>
          </a:ln>
        </p:spPr>
      </p:pic>
      <p:pic>
        <p:nvPicPr>
          <p:cNvPr id="356" name="" descr=""/>
          <p:cNvPicPr/>
          <p:nvPr/>
        </p:nvPicPr>
        <p:blipFill>
          <a:blip r:embed="rId3"/>
          <a:stretch/>
        </p:blipFill>
        <p:spPr>
          <a:xfrm>
            <a:off x="6492240" y="1463040"/>
            <a:ext cx="4754880" cy="3906360"/>
          </a:xfrm>
          <a:prstGeom prst="rect">
            <a:avLst/>
          </a:prstGeom>
          <a:ln>
            <a:noFill/>
          </a:ln>
        </p:spPr>
      </p:pic>
      <p:sp>
        <p:nvSpPr>
          <p:cNvPr id="357" name="TextShape 3"/>
          <p:cNvSpPr txBox="1"/>
          <p:nvPr/>
        </p:nvSpPr>
        <p:spPr>
          <a:xfrm>
            <a:off x="1005840" y="5597280"/>
            <a:ext cx="10716480" cy="858240"/>
          </a:xfrm>
          <a:prstGeom prst="rect">
            <a:avLst/>
          </a:prstGeom>
          <a:noFill/>
          <a:ln>
            <a:noFill/>
          </a:ln>
        </p:spPr>
        <p:txBody>
          <a:bodyPr lIns="90000" rIns="90000" tIns="45000" bIns="45000">
            <a:noAutofit/>
          </a:bodyPr>
          <a:p>
            <a:r>
              <a:rPr b="0" lang="en-US" sz="1800" spc="-1" strike="noStrike">
                <a:latin typeface="Arial"/>
              </a:rPr>
              <a:t>The charts above support the trend of achieving a higher success rate as the payload mass decrease:</a:t>
            </a:r>
            <a:endParaRPr b="0" lang="en-US" sz="1800" spc="-1" strike="noStrike">
              <a:latin typeface="Arial"/>
            </a:endParaRPr>
          </a:p>
          <a:p>
            <a:r>
              <a:rPr b="1" lang="en-US" sz="1800" spc="-1" strike="noStrike">
                <a:latin typeface="Arial"/>
              </a:rPr>
              <a:t>there are more successful launches</a:t>
            </a:r>
            <a:r>
              <a:rPr b="0" lang="en-US" sz="1800" spc="-1" strike="noStrike">
                <a:latin typeface="Arial"/>
              </a:rPr>
              <a:t> (class 1) </a:t>
            </a:r>
            <a:r>
              <a:rPr b="1" lang="en-US" sz="1800" spc="-1" strike="noStrike">
                <a:latin typeface="Arial"/>
              </a:rPr>
              <a:t>for light payloads</a:t>
            </a:r>
            <a:r>
              <a:rPr b="0" lang="en-US" sz="1800" spc="-1" strike="noStrike">
                <a:latin typeface="Arial"/>
              </a:rPr>
              <a:t> (0-5000 Kg) than for heavy payloads</a:t>
            </a:r>
            <a:endParaRPr b="0" lang="en-US" sz="1800" spc="-1" strike="noStrike">
              <a:latin typeface="Arial"/>
            </a:endParaRPr>
          </a:p>
          <a:p>
            <a:r>
              <a:rPr b="0" lang="en-US" sz="1800" spc="-1" strike="noStrike">
                <a:latin typeface="Arial"/>
              </a:rPr>
              <a:t>(5000-10000 Kg)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58" name="CustomShape 1"/>
          <p:cNvSpPr/>
          <p:nvPr/>
        </p:nvSpPr>
        <p:spPr>
          <a:xfrm>
            <a:off x="810720" y="2529720"/>
            <a:ext cx="1032840" cy="364680"/>
          </a:xfrm>
          <a:prstGeom prst="rect">
            <a:avLst/>
          </a:prstGeom>
          <a:solidFill>
            <a:srgbClr val="0948cb"/>
          </a:solid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rPr>
              <a:t>Section 5</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59"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B3306E2E-5B0F-4D96-871D-1A27E399AC12}" type="slidenum">
              <a:rPr b="0" lang="en-US" sz="1600" spc="-1" strike="noStrike">
                <a:solidFill>
                  <a:srgbClr val="1c7ddb"/>
                </a:solidFill>
                <a:latin typeface="Abadi"/>
              </a:rPr>
              <a:t>42</a:t>
            </a:fld>
            <a:endParaRPr b="0" lang="en-US" sz="1600" spc="-1" strike="noStrike">
              <a:latin typeface="Times New Roman"/>
            </a:endParaRPr>
          </a:p>
        </p:txBody>
      </p:sp>
      <p:sp>
        <p:nvSpPr>
          <p:cNvPr id="360" name="CustomShape 2"/>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Classification Accuracy</a:t>
            </a:r>
            <a:endParaRPr b="0" lang="en-US" sz="4000" spc="-1" strike="noStrike">
              <a:latin typeface="Arial"/>
            </a:endParaRPr>
          </a:p>
        </p:txBody>
      </p:sp>
      <p:pic>
        <p:nvPicPr>
          <p:cNvPr id="361" name="" descr=""/>
          <p:cNvPicPr/>
          <p:nvPr/>
        </p:nvPicPr>
        <p:blipFill>
          <a:blip r:embed="rId2"/>
          <a:stretch/>
        </p:blipFill>
        <p:spPr>
          <a:xfrm>
            <a:off x="790560" y="1518480"/>
            <a:ext cx="4421520" cy="3998160"/>
          </a:xfrm>
          <a:prstGeom prst="rect">
            <a:avLst/>
          </a:prstGeom>
          <a:ln>
            <a:noFill/>
          </a:ln>
        </p:spPr>
      </p:pic>
      <p:sp>
        <p:nvSpPr>
          <p:cNvPr id="362" name="TextShape 3"/>
          <p:cNvSpPr txBox="1"/>
          <p:nvPr/>
        </p:nvSpPr>
        <p:spPr>
          <a:xfrm>
            <a:off x="5577840" y="2763000"/>
            <a:ext cx="5988600" cy="1626120"/>
          </a:xfrm>
          <a:prstGeom prst="rect">
            <a:avLst/>
          </a:prstGeom>
          <a:noFill/>
          <a:ln>
            <a:noFill/>
          </a:ln>
        </p:spPr>
        <p:txBody>
          <a:bodyPr lIns="90000" rIns="90000" tIns="45000" bIns="45000">
            <a:noAutofit/>
          </a:bodyPr>
          <a:p>
            <a:r>
              <a:rPr b="0" lang="en-US" sz="1800" spc="-1" strike="noStrike">
                <a:latin typeface="Arial"/>
              </a:rPr>
              <a:t>The chart at the left provides an insight on the accuracy</a:t>
            </a:r>
            <a:endParaRPr b="0" lang="en-US" sz="1800" spc="-1" strike="noStrike">
              <a:latin typeface="Arial"/>
            </a:endParaRPr>
          </a:p>
          <a:p>
            <a:r>
              <a:rPr b="0" lang="en-US" sz="1800" spc="-1" strike="noStrike">
                <a:latin typeface="Arial"/>
              </a:rPr>
              <a:t>score returned by the 4 Classification Methods employed.</a:t>
            </a:r>
            <a:endParaRPr b="0" lang="en-US" sz="1800" spc="-1" strike="noStrike">
              <a:latin typeface="Arial"/>
            </a:endParaRPr>
          </a:p>
          <a:p>
            <a:endParaRPr b="0" lang="en-US" sz="1800" spc="-1" strike="noStrike">
              <a:latin typeface="Arial"/>
            </a:endParaRPr>
          </a:p>
          <a:p>
            <a:r>
              <a:rPr b="0" lang="en-US" sz="1800" spc="-1" strike="noStrike">
                <a:latin typeface="Arial"/>
              </a:rPr>
              <a:t>All of them return an accuracy score of </a:t>
            </a:r>
            <a:r>
              <a:rPr b="1" lang="en-US" sz="1800" spc="-1" strike="noStrike">
                <a:latin typeface="Arial"/>
              </a:rPr>
              <a:t>0.83</a:t>
            </a:r>
            <a:r>
              <a:rPr b="0" lang="en-US" sz="1800" spc="-1" strike="noStrike">
                <a:latin typeface="Arial"/>
              </a:rPr>
              <a:t>. Therefore,</a:t>
            </a:r>
            <a:endParaRPr b="0" lang="en-US" sz="1800" spc="-1" strike="noStrike">
              <a:latin typeface="Arial"/>
            </a:endParaRPr>
          </a:p>
          <a:p>
            <a:r>
              <a:rPr b="1" lang="en-US" sz="1800" spc="-1" strike="noStrike">
                <a:latin typeface="Arial"/>
              </a:rPr>
              <a:t>more data is needed</a:t>
            </a:r>
            <a:r>
              <a:rPr b="0" lang="en-US" sz="1800" spc="-1" strike="noStrike">
                <a:latin typeface="Arial"/>
              </a:rPr>
              <a:t> determine which method performs</a:t>
            </a:r>
            <a:endParaRPr b="0" lang="en-US" sz="1800" spc="-1" strike="noStrike">
              <a:latin typeface="Arial"/>
            </a:endParaRPr>
          </a:p>
          <a:p>
            <a:r>
              <a:rPr b="0" lang="en-US" sz="1800" spc="-1" strike="noStrike">
                <a:latin typeface="Arial"/>
              </a:rPr>
              <a:t>the better.</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63"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0967269B-75E8-4E03-AB56-BFC2C4548264}" type="slidenum">
              <a:rPr b="0" lang="en-US" sz="1600" spc="-1" strike="noStrike">
                <a:solidFill>
                  <a:srgbClr val="1c7ddb"/>
                </a:solidFill>
                <a:latin typeface="Abadi"/>
              </a:rPr>
              <a:t>44</a:t>
            </a:fld>
            <a:endParaRPr b="0" lang="en-US" sz="1600" spc="-1" strike="noStrike">
              <a:latin typeface="Times New Roman"/>
            </a:endParaRPr>
          </a:p>
        </p:txBody>
      </p:sp>
      <p:sp>
        <p:nvSpPr>
          <p:cNvPr id="364" name="CustomShape 2"/>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Confusion Matrix</a:t>
            </a:r>
            <a:endParaRPr b="0" lang="en-US" sz="4000" spc="-1" strike="noStrike">
              <a:latin typeface="Arial"/>
            </a:endParaRPr>
          </a:p>
        </p:txBody>
      </p:sp>
      <p:pic>
        <p:nvPicPr>
          <p:cNvPr id="365" name="" descr=""/>
          <p:cNvPicPr/>
          <p:nvPr/>
        </p:nvPicPr>
        <p:blipFill>
          <a:blip r:embed="rId2"/>
          <a:stretch/>
        </p:blipFill>
        <p:spPr>
          <a:xfrm>
            <a:off x="822960" y="1463040"/>
            <a:ext cx="5029200" cy="4530240"/>
          </a:xfrm>
          <a:prstGeom prst="rect">
            <a:avLst/>
          </a:prstGeom>
          <a:ln>
            <a:noFill/>
          </a:ln>
        </p:spPr>
      </p:pic>
      <p:sp>
        <p:nvSpPr>
          <p:cNvPr id="366" name="TextShape 3"/>
          <p:cNvSpPr txBox="1"/>
          <p:nvPr/>
        </p:nvSpPr>
        <p:spPr>
          <a:xfrm>
            <a:off x="6285960" y="1846440"/>
            <a:ext cx="4365720" cy="3673800"/>
          </a:xfrm>
          <a:prstGeom prst="rect">
            <a:avLst/>
          </a:prstGeom>
          <a:noFill/>
          <a:ln>
            <a:noFill/>
          </a:ln>
        </p:spPr>
        <p:txBody>
          <a:bodyPr lIns="90000" rIns="90000" tIns="45000" bIns="45000">
            <a:noAutofit/>
          </a:bodyPr>
          <a:p>
            <a:r>
              <a:rPr b="0" lang="en-US" sz="1800" spc="-1" strike="noStrike">
                <a:latin typeface="Arial"/>
              </a:rPr>
              <a:t>First, note that since all models provided </a:t>
            </a:r>
            <a:endParaRPr b="0" lang="en-US" sz="1800" spc="-1" strike="noStrike">
              <a:latin typeface="Arial"/>
            </a:endParaRPr>
          </a:p>
          <a:p>
            <a:r>
              <a:rPr b="0" lang="en-US" sz="1800" spc="-1" strike="noStrike">
                <a:latin typeface="Arial"/>
              </a:rPr>
              <a:t>the same accuracy score, all models will</a:t>
            </a:r>
            <a:endParaRPr b="0" lang="en-US" sz="1800" spc="-1" strike="noStrike">
              <a:latin typeface="Arial"/>
            </a:endParaRPr>
          </a:p>
          <a:p>
            <a:r>
              <a:rPr b="0" lang="en-US" sz="1800" spc="-1" strike="noStrike">
                <a:latin typeface="Arial"/>
              </a:rPr>
              <a:t>possess the same Confusion Matrix.</a:t>
            </a:r>
            <a:endParaRPr b="0" lang="en-US" sz="1800" spc="-1" strike="noStrike">
              <a:latin typeface="Arial"/>
            </a:endParaRPr>
          </a:p>
          <a:p>
            <a:endParaRPr b="0" lang="en-US" sz="1800" spc="-1" strike="noStrike">
              <a:latin typeface="Arial"/>
            </a:endParaRPr>
          </a:p>
          <a:p>
            <a:r>
              <a:rPr b="0" lang="en-US" sz="1800" spc="-1" strike="noStrike">
                <a:latin typeface="Arial"/>
              </a:rPr>
              <a:t>The models predicted </a:t>
            </a:r>
            <a:r>
              <a:rPr b="1" lang="en-US" sz="1800" spc="-1" strike="noStrike">
                <a:solidFill>
                  <a:srgbClr val="00a933"/>
                </a:solidFill>
                <a:latin typeface="Arial"/>
              </a:rPr>
              <a:t>12 successful</a:t>
            </a:r>
            <a:endParaRPr b="0" lang="en-US" sz="1800" spc="-1" strike="noStrike">
              <a:latin typeface="Arial"/>
            </a:endParaRPr>
          </a:p>
          <a:p>
            <a:r>
              <a:rPr b="1" lang="en-US" sz="1800" spc="-1" strike="noStrike">
                <a:solidFill>
                  <a:srgbClr val="00a933"/>
                </a:solidFill>
                <a:latin typeface="Arial"/>
              </a:rPr>
              <a:t>landings when the true label was</a:t>
            </a:r>
            <a:endParaRPr b="0" lang="en-US" sz="1800" spc="-1" strike="noStrike">
              <a:latin typeface="Arial"/>
            </a:endParaRPr>
          </a:p>
          <a:p>
            <a:r>
              <a:rPr b="1" lang="en-US" sz="1800" spc="-1" strike="noStrike">
                <a:solidFill>
                  <a:srgbClr val="00a933"/>
                </a:solidFill>
                <a:latin typeface="Arial"/>
              </a:rPr>
              <a:t>successful</a:t>
            </a:r>
            <a:r>
              <a:rPr b="0" lang="en-US" sz="1800" spc="-1" strike="noStrike">
                <a:latin typeface="Arial"/>
              </a:rPr>
              <a:t> and </a:t>
            </a:r>
            <a:r>
              <a:rPr b="0" lang="en-US" sz="1800" spc="-1" strike="noStrike">
                <a:solidFill>
                  <a:srgbClr val="00a933"/>
                </a:solidFill>
                <a:latin typeface="Arial"/>
              </a:rPr>
              <a:t>3 failed landings when</a:t>
            </a:r>
            <a:endParaRPr b="0" lang="en-US" sz="1800" spc="-1" strike="noStrike">
              <a:latin typeface="Arial"/>
            </a:endParaRPr>
          </a:p>
          <a:p>
            <a:r>
              <a:rPr b="0" lang="en-US" sz="1800" spc="-1" strike="noStrike">
                <a:solidFill>
                  <a:srgbClr val="00a933"/>
                </a:solidFill>
                <a:latin typeface="Arial"/>
              </a:rPr>
              <a:t>the true label was failure</a:t>
            </a:r>
            <a:r>
              <a:rPr b="0" lang="en-US" sz="1800" spc="-1" strike="noStrike">
                <a:latin typeface="Arial"/>
              </a:rPr>
              <a:t>. But there</a:t>
            </a:r>
            <a:endParaRPr b="0" lang="en-US" sz="1800" spc="-1" strike="noStrike">
              <a:latin typeface="Arial"/>
            </a:endParaRPr>
          </a:p>
          <a:p>
            <a:r>
              <a:rPr b="0" lang="en-US" sz="1800" spc="-1" strike="noStrike">
                <a:latin typeface="Arial"/>
              </a:rPr>
              <a:t>were also </a:t>
            </a:r>
            <a:r>
              <a:rPr b="0" lang="en-US" sz="1800" spc="-1" strike="noStrike">
                <a:solidFill>
                  <a:srgbClr val="c9211e"/>
                </a:solidFill>
                <a:latin typeface="Arial"/>
              </a:rPr>
              <a:t>3 predictions that said</a:t>
            </a:r>
            <a:endParaRPr b="0" lang="en-US" sz="1800" spc="-1" strike="noStrike">
              <a:latin typeface="Arial"/>
            </a:endParaRPr>
          </a:p>
          <a:p>
            <a:r>
              <a:rPr b="0" lang="en-US" sz="1800" spc="-1" strike="noStrike">
                <a:solidFill>
                  <a:srgbClr val="c9211e"/>
                </a:solidFill>
                <a:latin typeface="Arial"/>
              </a:rPr>
              <a:t>successful landings when the true label</a:t>
            </a:r>
            <a:endParaRPr b="0" lang="en-US" sz="1800" spc="-1" strike="noStrike">
              <a:latin typeface="Arial"/>
            </a:endParaRPr>
          </a:p>
          <a:p>
            <a:r>
              <a:rPr b="0" lang="en-US" sz="1800" spc="-1" strike="noStrike">
                <a:solidFill>
                  <a:srgbClr val="c9211e"/>
                </a:solidFill>
                <a:latin typeface="Arial"/>
              </a:rPr>
              <a:t>was failure</a:t>
            </a:r>
            <a:r>
              <a:rPr b="0" lang="en-US" sz="1800" spc="-1" strike="noStrike">
                <a:latin typeface="Arial"/>
              </a:rPr>
              <a:t>.</a:t>
            </a:r>
            <a:endParaRPr b="0" lang="en-US" sz="1800" spc="-1" strike="noStrike">
              <a:latin typeface="Arial"/>
            </a:endParaRPr>
          </a:p>
          <a:p>
            <a:endParaRPr b="0" lang="en-US" sz="1800" spc="-1" strike="noStrike">
              <a:latin typeface="Arial"/>
            </a:endParaRPr>
          </a:p>
          <a:p>
            <a:r>
              <a:rPr b="0" lang="en-US" sz="1800" spc="-1" strike="noStrike">
                <a:latin typeface="Arial"/>
              </a:rPr>
              <a:t>All in all, we can clearly conclude that </a:t>
            </a:r>
            <a:r>
              <a:rPr b="1" lang="en-US" sz="1800" spc="-1" strike="noStrike">
                <a:latin typeface="Arial"/>
              </a:rPr>
              <a:t>the</a:t>
            </a:r>
            <a:endParaRPr b="0" lang="en-US" sz="1800" spc="-1" strike="noStrike">
              <a:latin typeface="Arial"/>
            </a:endParaRPr>
          </a:p>
          <a:p>
            <a:r>
              <a:rPr b="1" lang="en-US" sz="1800" spc="-1" strike="noStrike">
                <a:latin typeface="Arial"/>
              </a:rPr>
              <a:t>landing will be successful</a:t>
            </a:r>
            <a:r>
              <a:rPr b="0" lang="en-US" sz="1800" spc="-1" strike="noStrike">
                <a:latin typeface="Arial"/>
              </a:rPr>
              <a: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67"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3835AC75-5F52-447C-B3B3-EBE4050B02DE}" type="slidenum">
              <a:rPr b="0" lang="en-US" sz="1600" spc="-1" strike="noStrike">
                <a:solidFill>
                  <a:srgbClr val="1c7ddb"/>
                </a:solidFill>
                <a:latin typeface="Abadi"/>
              </a:rPr>
              <a:t>45</a:t>
            </a:fld>
            <a:endParaRPr b="0" lang="en-US" sz="1600" spc="-1" strike="noStrike">
              <a:latin typeface="Times New Roman"/>
            </a:endParaRPr>
          </a:p>
        </p:txBody>
      </p:sp>
      <p:sp>
        <p:nvSpPr>
          <p:cNvPr id="368" name="TextShape 2"/>
          <p:cNvSpPr txBox="1"/>
          <p:nvPr/>
        </p:nvSpPr>
        <p:spPr>
          <a:xfrm>
            <a:off x="770040" y="1592640"/>
            <a:ext cx="11117160" cy="4350960"/>
          </a:xfrm>
          <a:prstGeom prst="rect">
            <a:avLst/>
          </a:prstGeom>
          <a:noFill/>
          <a:ln>
            <a:noFill/>
          </a:ln>
        </p:spPr>
        <p:txBody>
          <a:bodyPr lIns="90000" rIns="90000" tIns="45000" bIns="45000">
            <a:normAutofit fontScale="64000"/>
          </a:bodyPr>
          <a:p>
            <a:pPr>
              <a:lnSpc>
                <a:spcPct val="100000"/>
              </a:lnSpc>
              <a:spcBef>
                <a:spcPts val="1400"/>
              </a:spcBef>
            </a:pPr>
            <a:r>
              <a:rPr b="0" lang="en-US" sz="2200" spc="-1" strike="noStrike">
                <a:solidFill>
                  <a:srgbClr val="292929"/>
                </a:solidFill>
                <a:latin typeface="Abadi"/>
              </a:rPr>
              <a:t>• </a:t>
            </a:r>
            <a:r>
              <a:rPr b="0" lang="en-US" sz="2200" spc="-1" strike="noStrike">
                <a:solidFill>
                  <a:srgbClr val="292929"/>
                </a:solidFill>
                <a:latin typeface="Abadi"/>
              </a:rPr>
              <a:t>As the number of flights increases, </a:t>
            </a:r>
            <a:r>
              <a:rPr b="1" lang="en-US" sz="2200" spc="-1" strike="noStrike">
                <a:solidFill>
                  <a:srgbClr val="292929"/>
                </a:solidFill>
                <a:latin typeface="Abadi"/>
              </a:rPr>
              <a:t>the success rate has grown, reaching 80%</a:t>
            </a:r>
            <a:r>
              <a:rPr b="0" lang="en-US" sz="2200" spc="-1" strike="noStrike">
                <a:solidFill>
                  <a:srgbClr val="292929"/>
                </a:solidFill>
                <a:latin typeface="Abadi"/>
              </a:rPr>
              <a:t>.</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 </a:t>
            </a:r>
            <a:r>
              <a:rPr b="0" lang="en-US" sz="2200" spc="-1" strike="noStrike">
                <a:solidFill>
                  <a:srgbClr val="292929"/>
                </a:solidFill>
                <a:latin typeface="Abadi"/>
              </a:rPr>
              <a:t>Orbital types </a:t>
            </a:r>
            <a:r>
              <a:rPr b="1" lang="en-US" sz="2200" spc="-1" strike="noStrike">
                <a:solidFill>
                  <a:srgbClr val="292929"/>
                </a:solidFill>
                <a:latin typeface="Abadi"/>
              </a:rPr>
              <a:t>SSO, HEO, GEO, and ES-L1 have the highest success rate (100%)</a:t>
            </a:r>
            <a:r>
              <a:rPr b="0" lang="en-US" sz="2200" spc="-1" strike="noStrike">
                <a:solidFill>
                  <a:srgbClr val="292929"/>
                </a:solidFill>
                <a:latin typeface="Abadi"/>
              </a:rPr>
              <a:t>.</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 </a:t>
            </a:r>
            <a:r>
              <a:rPr b="0" lang="en-US" sz="2200" spc="-1" strike="noStrike">
                <a:solidFill>
                  <a:srgbClr val="292929"/>
                </a:solidFill>
                <a:latin typeface="Abadi"/>
              </a:rPr>
              <a:t>The launch site is strategically located so railways, highways and coastline are nearby but </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cities are far away.</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 </a:t>
            </a:r>
            <a:r>
              <a:rPr b="1" lang="en-US" sz="2200" spc="-1" strike="noStrike">
                <a:solidFill>
                  <a:srgbClr val="292929"/>
                </a:solidFill>
                <a:latin typeface="Abadi"/>
              </a:rPr>
              <a:t>KSLC-39A has the highest number of launch successes</a:t>
            </a:r>
            <a:r>
              <a:rPr b="0" lang="en-US" sz="2200" spc="-1" strike="noStrike">
                <a:solidFill>
                  <a:srgbClr val="292929"/>
                </a:solidFill>
                <a:latin typeface="Abadi"/>
              </a:rPr>
              <a:t> among all sites.</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 </a:t>
            </a:r>
            <a:r>
              <a:rPr b="1" lang="en-US" sz="2200" spc="-1" strike="noStrike">
                <a:solidFill>
                  <a:srgbClr val="292929"/>
                </a:solidFill>
                <a:latin typeface="Abadi"/>
              </a:rPr>
              <a:t>Low payload mass launches</a:t>
            </a:r>
            <a:r>
              <a:rPr b="0" lang="en-US" sz="2200" spc="-1" strike="noStrike">
                <a:solidFill>
                  <a:srgbClr val="292929"/>
                </a:solidFill>
                <a:latin typeface="Abadi"/>
              </a:rPr>
              <a:t> possess a </a:t>
            </a:r>
            <a:r>
              <a:rPr b="1" lang="en-US" sz="2200" spc="-1" strike="noStrike">
                <a:solidFill>
                  <a:srgbClr val="292929"/>
                </a:solidFill>
                <a:latin typeface="Abadi"/>
              </a:rPr>
              <a:t>higher success rate</a:t>
            </a:r>
            <a:r>
              <a:rPr b="0" lang="en-US" sz="2200" spc="-1" strike="noStrike">
                <a:solidFill>
                  <a:srgbClr val="292929"/>
                </a:solidFill>
                <a:latin typeface="Abadi"/>
              </a:rPr>
              <a:t> than heavy payload launches.</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 </a:t>
            </a:r>
            <a:r>
              <a:rPr b="0" lang="en-US" sz="2200" spc="-1" strike="noStrike">
                <a:solidFill>
                  <a:srgbClr val="292929"/>
                </a:solidFill>
                <a:latin typeface="Abadi"/>
              </a:rPr>
              <a:t>All models analyzed provide an accuracy score of 0.83. Therefore, we </a:t>
            </a:r>
            <a:r>
              <a:rPr b="1" lang="en-US" sz="2200" spc="-1" strike="noStrike">
                <a:solidFill>
                  <a:srgbClr val="292929"/>
                </a:solidFill>
                <a:latin typeface="Abadi"/>
              </a:rPr>
              <a:t>suggest</a:t>
            </a:r>
            <a:endParaRPr b="0" lang="en-US" sz="2200" spc="-1" strike="noStrike">
              <a:solidFill>
                <a:srgbClr val="000000"/>
              </a:solidFill>
              <a:latin typeface="Calibri"/>
            </a:endParaRPr>
          </a:p>
          <a:p>
            <a:pPr>
              <a:lnSpc>
                <a:spcPct val="100000"/>
              </a:lnSpc>
              <a:spcBef>
                <a:spcPts val="1400"/>
              </a:spcBef>
            </a:pPr>
            <a:r>
              <a:rPr b="1" lang="en-US" sz="2200" spc="-1" strike="noStrike">
                <a:solidFill>
                  <a:srgbClr val="292929"/>
                </a:solidFill>
                <a:latin typeface="Abadi"/>
              </a:rPr>
              <a:t>repeating this analysis employing more data</a:t>
            </a:r>
            <a:r>
              <a:rPr b="0" lang="en-US" sz="2200" spc="-1" strike="noStrike">
                <a:solidFill>
                  <a:srgbClr val="292929"/>
                </a:solidFill>
                <a:latin typeface="Abadi"/>
              </a:rPr>
              <a:t> to determine the optimal model. </a:t>
            </a:r>
            <a:endParaRPr b="0" lang="en-US" sz="2200" spc="-1" strike="noStrike">
              <a:solidFill>
                <a:srgbClr val="000000"/>
              </a:solidFill>
              <a:latin typeface="Calibri"/>
            </a:endParaRPr>
          </a:p>
        </p:txBody>
      </p:sp>
      <p:sp>
        <p:nvSpPr>
          <p:cNvPr id="369"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Conclusions</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70"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4655C30E-78E4-4CCB-B632-DDF922A853F2}" type="slidenum">
              <a:rPr b="0" lang="en-US" sz="1600" spc="-1" strike="noStrike">
                <a:solidFill>
                  <a:srgbClr val="1c7ddb"/>
                </a:solidFill>
                <a:latin typeface="Abadi"/>
              </a:rPr>
              <a:t>46</a:t>
            </a:fld>
            <a:endParaRPr b="0" lang="en-US" sz="1600" spc="-1" strike="noStrike">
              <a:latin typeface="Times New Roman"/>
            </a:endParaRPr>
          </a:p>
        </p:txBody>
      </p:sp>
      <p:sp>
        <p:nvSpPr>
          <p:cNvPr id="371" name="TextShape 2"/>
          <p:cNvSpPr txBox="1"/>
          <p:nvPr/>
        </p:nvSpPr>
        <p:spPr>
          <a:xfrm>
            <a:off x="770040" y="1859400"/>
            <a:ext cx="10515240" cy="4350960"/>
          </a:xfrm>
          <a:prstGeom prst="rect">
            <a:avLst/>
          </a:prstGeom>
          <a:noFill/>
          <a:ln>
            <a:noFill/>
          </a:ln>
        </p:spPr>
        <p:txBody>
          <a:bodyPr lIns="90000" rIns="90000" tIns="45000" bIns="45000">
            <a:normAutofit/>
          </a:bodyPr>
          <a:p>
            <a:pPr>
              <a:lnSpc>
                <a:spcPct val="100000"/>
              </a:lnSpc>
              <a:spcBef>
                <a:spcPts val="1400"/>
              </a:spcBef>
            </a:pPr>
            <a:r>
              <a:rPr b="0" lang="en-US" sz="2200" spc="-1" strike="noStrike">
                <a:solidFill>
                  <a:srgbClr val="292929"/>
                </a:solidFill>
                <a:latin typeface="Abadi"/>
              </a:rPr>
              <a:t>Here we provide the GitHub URL where the reader can execute the code by himself:</a:t>
            </a:r>
            <a:endParaRPr b="0" lang="en-US" sz="2200" spc="-1" strike="noStrike">
              <a:solidFill>
                <a:srgbClr val="000000"/>
              </a:solidFill>
              <a:latin typeface="Calibri"/>
            </a:endParaRPr>
          </a:p>
          <a:p>
            <a:pPr>
              <a:lnSpc>
                <a:spcPct val="100000"/>
              </a:lnSpc>
              <a:spcBef>
                <a:spcPts val="1400"/>
              </a:spcBef>
            </a:pPr>
            <a:r>
              <a:rPr b="0" lang="en-US" sz="2200" spc="-1" strike="noStrike" u="sng">
                <a:solidFill>
                  <a:srgbClr val="2a6099"/>
                </a:solidFill>
                <a:uFillTx/>
                <a:latin typeface="Abadi"/>
                <a:hlinkClick r:id="rId2"/>
              </a:rPr>
              <a:t>GitHub URL</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p:txBody>
      </p:sp>
      <p:sp>
        <p:nvSpPr>
          <p:cNvPr id="372"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Appendix</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Tree>
  </p:cSld>
  <p:transition spd="slow">
    <p:push dir="u"/>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75" name="TextShape 1"/>
          <p:cNvSpPr txBox="1"/>
          <p:nvPr/>
        </p:nvSpPr>
        <p:spPr>
          <a:xfrm>
            <a:off x="9448920" y="6356520"/>
            <a:ext cx="2742840" cy="364680"/>
          </a:xfrm>
          <a:prstGeom prst="rect">
            <a:avLst/>
          </a:prstGeom>
          <a:noFill/>
          <a:ln>
            <a:noFill/>
          </a:ln>
        </p:spPr>
        <p:txBody>
          <a:bodyPr anchor="ctr">
            <a:noAutofit/>
          </a:bodyPr>
          <a:p>
            <a:pPr algn="r">
              <a:lnSpc>
                <a:spcPct val="100000"/>
              </a:lnSpc>
            </a:pPr>
            <a:fld id="{F3A374EF-26E3-4101-BDC7-D2A69C027CA9}" type="slidenum">
              <a:rPr b="0" lang="en-US" sz="1600" spc="-1" strike="noStrike">
                <a:solidFill>
                  <a:srgbClr val="1c7ddb"/>
                </a:solidFill>
                <a:latin typeface="Abadi"/>
              </a:rPr>
              <a:t>4</a:t>
            </a:fld>
            <a:endParaRPr b="0" lang="en-US" sz="1600" spc="-1" strike="noStrike">
              <a:latin typeface="Times New Roman"/>
            </a:endParaRPr>
          </a:p>
        </p:txBody>
      </p:sp>
      <p:sp>
        <p:nvSpPr>
          <p:cNvPr id="176" name="CustomShape 2"/>
          <p:cNvSpPr/>
          <p:nvPr/>
        </p:nvSpPr>
        <p:spPr>
          <a:xfrm>
            <a:off x="777960" y="2812680"/>
            <a:ext cx="1032840" cy="364680"/>
          </a:xfrm>
          <a:prstGeom prst="rect">
            <a:avLst/>
          </a:prstGeom>
          <a:solidFill>
            <a:srgbClr val="0948cb"/>
          </a:solid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rPr>
              <a:t>Section 1</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77"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8E3DD0CE-6DD4-4366-AF76-9B8E71E9BC9C}" type="slidenum">
              <a:rPr b="0" lang="en-US" sz="1600" spc="-1" strike="noStrike">
                <a:solidFill>
                  <a:srgbClr val="1c7ddb"/>
                </a:solidFill>
                <a:latin typeface="Abadi"/>
              </a:rPr>
              <a:t>4</a:t>
            </a:fld>
            <a:endParaRPr b="0" lang="en-US" sz="1600" spc="-1" strike="noStrike">
              <a:latin typeface="Times New Roman"/>
            </a:endParaRPr>
          </a:p>
        </p:txBody>
      </p:sp>
      <p:sp>
        <p:nvSpPr>
          <p:cNvPr id="178" name="CustomShape 2"/>
          <p:cNvSpPr/>
          <p:nvPr/>
        </p:nvSpPr>
        <p:spPr>
          <a:xfrm>
            <a:off x="770040" y="1580760"/>
            <a:ext cx="10019880" cy="4637160"/>
          </a:xfrm>
          <a:prstGeom prst="rect">
            <a:avLst/>
          </a:prstGeom>
          <a:noFill/>
          <a:ln>
            <a:noFill/>
          </a:ln>
        </p:spPr>
        <p:style>
          <a:lnRef idx="0"/>
          <a:fillRef idx="0"/>
          <a:effectRef idx="0"/>
          <a:fontRef idx="minor"/>
        </p:style>
        <p:txBody>
          <a:bodyPr>
            <a:normAutofit fontScale="1000"/>
          </a:bodyPr>
          <a:p>
            <a:pPr>
              <a:lnSpc>
                <a:spcPct val="120000"/>
              </a:lnSpc>
              <a:spcBef>
                <a:spcPts val="1400"/>
              </a:spcBef>
            </a:pPr>
            <a:r>
              <a:rPr b="0" lang="en-US" sz="8800" spc="-1" strike="noStrike">
                <a:solidFill>
                  <a:srgbClr val="0b49cb"/>
                </a:solidFill>
                <a:latin typeface="Abadi"/>
              </a:rPr>
              <a:t>Executive Summary</a:t>
            </a:r>
            <a:endParaRPr b="0" lang="en-US" sz="8800" spc="-1" strike="noStrike">
              <a:latin typeface="Arial"/>
            </a:endParaRPr>
          </a:p>
          <a:p>
            <a:pPr marL="228600" indent="-228240">
              <a:lnSpc>
                <a:spcPct val="120000"/>
              </a:lnSpc>
              <a:spcBef>
                <a:spcPts val="1400"/>
              </a:spcBef>
              <a:buClr>
                <a:srgbClr val="292929"/>
              </a:buClr>
              <a:buFont typeface="Arial"/>
              <a:buChar char="•"/>
            </a:pPr>
            <a:r>
              <a:rPr b="0" lang="en-US" sz="8800" spc="-1" strike="noStrike">
                <a:solidFill>
                  <a:srgbClr val="292929"/>
                </a:solidFill>
                <a:latin typeface="Abadi"/>
              </a:rPr>
              <a:t> </a:t>
            </a:r>
            <a:r>
              <a:rPr b="0" lang="en-US" sz="8800" spc="-1" strike="noStrike">
                <a:solidFill>
                  <a:srgbClr val="292929"/>
                </a:solidFill>
                <a:latin typeface="Abadi"/>
              </a:rPr>
              <a:t>Data collection methodology:</a:t>
            </a:r>
            <a:endParaRPr b="0" lang="en-US" sz="8800" spc="-1" strike="noStrike">
              <a:latin typeface="Arial"/>
            </a:endParaRPr>
          </a:p>
          <a:p>
            <a:pPr>
              <a:lnSpc>
                <a:spcPct val="120000"/>
              </a:lnSpc>
              <a:spcBef>
                <a:spcPts val="1400"/>
              </a:spcBef>
            </a:pPr>
            <a:r>
              <a:rPr b="0" lang="en-US" sz="7600" spc="-1" strike="noStrike">
                <a:solidFill>
                  <a:srgbClr val="767171"/>
                </a:solidFill>
                <a:latin typeface="Abadi"/>
              </a:rPr>
              <a:t>SpaceX API &amp; Web Scraping Falcon 9 and Falcon Heavy Launches Records from Wikipedia </a:t>
            </a:r>
            <a:endParaRPr b="0" lang="en-US" sz="7600" spc="-1" strike="noStrike">
              <a:latin typeface="Arial"/>
            </a:endParaRPr>
          </a:p>
          <a:p>
            <a:pPr marL="228600" indent="-228240">
              <a:lnSpc>
                <a:spcPct val="120000"/>
              </a:lnSpc>
              <a:spcBef>
                <a:spcPts val="1400"/>
              </a:spcBef>
              <a:buClr>
                <a:srgbClr val="292929"/>
              </a:buClr>
              <a:buFont typeface="Arial"/>
              <a:buChar char="•"/>
            </a:pPr>
            <a:r>
              <a:rPr b="0" lang="en-US" sz="8800" spc="-1" strike="noStrike">
                <a:solidFill>
                  <a:srgbClr val="292929"/>
                </a:solidFill>
                <a:latin typeface="Abadi"/>
              </a:rPr>
              <a:t> </a:t>
            </a:r>
            <a:r>
              <a:rPr b="0" lang="en-US" sz="8800" spc="-1" strike="noStrike">
                <a:solidFill>
                  <a:srgbClr val="292929"/>
                </a:solidFill>
                <a:latin typeface="Abadi"/>
              </a:rPr>
              <a:t>Perform data wrangling</a:t>
            </a:r>
            <a:endParaRPr b="0" lang="en-US" sz="8800" spc="-1" strike="noStrike">
              <a:latin typeface="Arial"/>
            </a:endParaRPr>
          </a:p>
          <a:p>
            <a:pPr>
              <a:lnSpc>
                <a:spcPct val="120000"/>
              </a:lnSpc>
              <a:spcBef>
                <a:spcPts val="1400"/>
              </a:spcBef>
            </a:pPr>
            <a:r>
              <a:rPr b="0" lang="en-US" sz="7600" spc="-1" strike="noStrike">
                <a:solidFill>
                  <a:srgbClr val="767171"/>
                </a:solidFill>
                <a:latin typeface="Abadi"/>
              </a:rPr>
              <a:t>Convert outcomes into Training Labels with the booster successfully/unsuccessful landed</a:t>
            </a:r>
            <a:endParaRPr b="0" lang="en-US" sz="7600" spc="-1" strike="noStrike">
              <a:latin typeface="Arial"/>
            </a:endParaRPr>
          </a:p>
          <a:p>
            <a:pPr marL="228600" indent="-228240">
              <a:lnSpc>
                <a:spcPct val="120000"/>
              </a:lnSpc>
              <a:spcBef>
                <a:spcPts val="1400"/>
              </a:spcBef>
              <a:buClr>
                <a:srgbClr val="292929"/>
              </a:buClr>
              <a:buFont typeface="Arial"/>
              <a:buChar char="•"/>
            </a:pPr>
            <a:r>
              <a:rPr b="0" lang="en-US" sz="8800" spc="-1" strike="noStrike">
                <a:solidFill>
                  <a:srgbClr val="292929"/>
                </a:solidFill>
                <a:latin typeface="Abadi"/>
              </a:rPr>
              <a:t> </a:t>
            </a:r>
            <a:r>
              <a:rPr b="0" lang="en-US" sz="8800" spc="-1" strike="noStrike">
                <a:solidFill>
                  <a:srgbClr val="292929"/>
                </a:solidFill>
                <a:latin typeface="Abadi"/>
              </a:rPr>
              <a:t>Perform exploratory data analysis (EDA) using visualization and SQL</a:t>
            </a:r>
            <a:endParaRPr b="0" lang="en-US" sz="8800" spc="-1" strike="noStrike">
              <a:latin typeface="Arial"/>
            </a:endParaRPr>
          </a:p>
          <a:p>
            <a:pPr marL="228600" indent="-228240">
              <a:lnSpc>
                <a:spcPct val="120000"/>
              </a:lnSpc>
              <a:spcBef>
                <a:spcPts val="1400"/>
              </a:spcBef>
              <a:buClr>
                <a:srgbClr val="292929"/>
              </a:buClr>
              <a:buFont typeface="Arial"/>
              <a:buChar char="•"/>
            </a:pPr>
            <a:r>
              <a:rPr b="0" lang="en-US" sz="8800" spc="-1" strike="noStrike">
                <a:solidFill>
                  <a:srgbClr val="292929"/>
                </a:solidFill>
                <a:latin typeface="Abadi"/>
              </a:rPr>
              <a:t> </a:t>
            </a:r>
            <a:r>
              <a:rPr b="0" lang="en-US" sz="8800" spc="-1" strike="noStrike">
                <a:solidFill>
                  <a:srgbClr val="292929"/>
                </a:solidFill>
                <a:latin typeface="Abadi"/>
              </a:rPr>
              <a:t>Perform interactive visual analytics using Folium and Plotly Dash</a:t>
            </a:r>
            <a:endParaRPr b="0" lang="en-US" sz="8800" spc="-1" strike="noStrike">
              <a:latin typeface="Arial"/>
            </a:endParaRPr>
          </a:p>
          <a:p>
            <a:pPr marL="228600" indent="-228240">
              <a:lnSpc>
                <a:spcPct val="120000"/>
              </a:lnSpc>
              <a:spcBef>
                <a:spcPts val="1400"/>
              </a:spcBef>
              <a:buClr>
                <a:srgbClr val="292929"/>
              </a:buClr>
              <a:buFont typeface="Arial"/>
              <a:buChar char="•"/>
            </a:pPr>
            <a:r>
              <a:rPr b="0" lang="en-US" sz="8800" spc="-1" strike="noStrike">
                <a:solidFill>
                  <a:srgbClr val="292929"/>
                </a:solidFill>
                <a:latin typeface="Abadi"/>
              </a:rPr>
              <a:t> </a:t>
            </a:r>
            <a:r>
              <a:rPr b="0" lang="en-US" sz="8800" spc="-1" strike="noStrike">
                <a:solidFill>
                  <a:srgbClr val="292929"/>
                </a:solidFill>
                <a:latin typeface="Abadi"/>
              </a:rPr>
              <a:t>Perform predictive analysis using classification models</a:t>
            </a:r>
            <a:endParaRPr b="0" lang="en-US" sz="8800" spc="-1" strike="noStrike">
              <a:latin typeface="Arial"/>
            </a:endParaRPr>
          </a:p>
          <a:p>
            <a:pPr>
              <a:lnSpc>
                <a:spcPct val="120000"/>
              </a:lnSpc>
              <a:spcBef>
                <a:spcPts val="1400"/>
              </a:spcBef>
            </a:pPr>
            <a:r>
              <a:rPr b="0" lang="en-US" sz="7600" spc="-1" strike="noStrike">
                <a:solidFill>
                  <a:srgbClr val="767171"/>
                </a:solidFill>
                <a:latin typeface="Abadi"/>
              </a:rPr>
              <a:t>Find best Hyperparameter for SVM, Classification Trees and Logistic Regression</a:t>
            </a:r>
            <a:endParaRPr b="0" lang="en-US" sz="7600" spc="-1" strike="noStrike">
              <a:latin typeface="Arial"/>
            </a:endParaRPr>
          </a:p>
          <a:p>
            <a:pPr>
              <a:lnSpc>
                <a:spcPct val="120000"/>
              </a:lnSpc>
              <a:spcBef>
                <a:spcPts val="1400"/>
              </a:spcBef>
            </a:pPr>
            <a:endParaRPr b="0" lang="en-US" sz="7600" spc="-1" strike="noStrike">
              <a:latin typeface="Arial"/>
            </a:endParaRPr>
          </a:p>
          <a:p>
            <a:pPr>
              <a:lnSpc>
                <a:spcPct val="120000"/>
              </a:lnSpc>
              <a:spcBef>
                <a:spcPts val="1400"/>
              </a:spcBef>
            </a:pPr>
            <a:endParaRPr b="0" lang="en-US" sz="7600" spc="-1" strike="noStrike">
              <a:latin typeface="Arial"/>
            </a:endParaRPr>
          </a:p>
          <a:p>
            <a:pPr>
              <a:lnSpc>
                <a:spcPct val="100000"/>
              </a:lnSpc>
              <a:spcBef>
                <a:spcPts val="1400"/>
              </a:spcBef>
            </a:pPr>
            <a:endParaRPr b="0" lang="en-US" sz="7600" spc="-1" strike="noStrike">
              <a:latin typeface="Arial"/>
            </a:endParaRPr>
          </a:p>
          <a:p>
            <a:pPr>
              <a:lnSpc>
                <a:spcPct val="100000"/>
              </a:lnSpc>
              <a:spcBef>
                <a:spcPts val="1400"/>
              </a:spcBef>
            </a:pPr>
            <a:endParaRPr b="0" lang="en-US" sz="7600" spc="-1" strike="noStrike">
              <a:latin typeface="Arial"/>
            </a:endParaRPr>
          </a:p>
          <a:p>
            <a:pPr>
              <a:lnSpc>
                <a:spcPct val="100000"/>
              </a:lnSpc>
              <a:spcBef>
                <a:spcPts val="1400"/>
              </a:spcBef>
            </a:pPr>
            <a:endParaRPr b="0" lang="en-US" sz="7600" spc="-1" strike="noStrike">
              <a:latin typeface="Arial"/>
            </a:endParaRPr>
          </a:p>
          <a:p>
            <a:pPr>
              <a:lnSpc>
                <a:spcPct val="100000"/>
              </a:lnSpc>
              <a:spcBef>
                <a:spcPts val="1400"/>
              </a:spcBef>
            </a:pPr>
            <a:endParaRPr b="0" lang="en-US" sz="7600" spc="-1" strike="noStrike">
              <a:latin typeface="Arial"/>
            </a:endParaRPr>
          </a:p>
        </p:txBody>
      </p:sp>
      <p:sp>
        <p:nvSpPr>
          <p:cNvPr id="179"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Methodology</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80"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409A3914-FAC4-451A-ACEE-A3A1486B0D3A}" type="slidenum">
              <a:rPr b="0" lang="en-US" sz="1600" spc="-1" strike="noStrike">
                <a:solidFill>
                  <a:srgbClr val="1c7ddb"/>
                </a:solidFill>
                <a:latin typeface="Abadi"/>
              </a:rPr>
              <a:t>6</a:t>
            </a:fld>
            <a:endParaRPr b="0" lang="en-US" sz="1600" spc="-1" strike="noStrike">
              <a:latin typeface="Times New Roman"/>
            </a:endParaRPr>
          </a:p>
        </p:txBody>
      </p:sp>
      <p:sp>
        <p:nvSpPr>
          <p:cNvPr id="181" name="TextShape 2"/>
          <p:cNvSpPr txBox="1"/>
          <p:nvPr/>
        </p:nvSpPr>
        <p:spPr>
          <a:xfrm>
            <a:off x="457200" y="1371600"/>
            <a:ext cx="13716000" cy="1882080"/>
          </a:xfrm>
          <a:prstGeom prst="rect">
            <a:avLst/>
          </a:prstGeom>
          <a:noFill/>
          <a:ln>
            <a:noFill/>
          </a:ln>
        </p:spPr>
        <p:txBody>
          <a:bodyPr lIns="90000" rIns="90000" tIns="45000" bIns="45000">
            <a:noAutofit/>
          </a:bodyPr>
          <a:p>
            <a:pPr>
              <a:lnSpc>
                <a:spcPct val="100000"/>
              </a:lnSpc>
              <a:spcBef>
                <a:spcPts val="1400"/>
              </a:spcBef>
            </a:pPr>
            <a:r>
              <a:rPr b="0" lang="en-US" sz="1700" spc="-1" strike="noStrike">
                <a:solidFill>
                  <a:srgbClr val="292929"/>
                </a:solidFill>
                <a:latin typeface="Arial"/>
              </a:rPr>
              <a:t>The data collection process is a composite of  API requests from the SpaceX API and web scraping data from a </a:t>
            </a:r>
            <a:endParaRPr b="0" lang="en-US" sz="1700" spc="-1" strike="noStrike">
              <a:solidFill>
                <a:srgbClr val="000000"/>
              </a:solidFill>
              <a:latin typeface="Calibri"/>
            </a:endParaRPr>
          </a:p>
          <a:p>
            <a:pPr>
              <a:lnSpc>
                <a:spcPct val="100000"/>
              </a:lnSpc>
              <a:spcBef>
                <a:spcPts val="1400"/>
              </a:spcBef>
            </a:pPr>
            <a:r>
              <a:rPr b="0" lang="en-US" sz="1700" spc="-1" strike="noStrike">
                <a:solidFill>
                  <a:srgbClr val="292929"/>
                </a:solidFill>
                <a:latin typeface="Arial"/>
              </a:rPr>
              <a:t>table in the Wikipedia page of SpaceX, Falcon 9 and Falcon Heavy Launches Records.</a:t>
            </a:r>
            <a:endParaRPr b="0" lang="en-US" sz="1700" spc="-1" strike="noStrike">
              <a:solidFill>
                <a:srgbClr val="000000"/>
              </a:solidFill>
              <a:latin typeface="Calibri"/>
            </a:endParaRPr>
          </a:p>
          <a:p>
            <a:pPr marL="432000" indent="-324000">
              <a:lnSpc>
                <a:spcPct val="100000"/>
              </a:lnSpc>
              <a:spcBef>
                <a:spcPts val="1400"/>
              </a:spcBef>
              <a:buClr>
                <a:srgbClr val="292929"/>
              </a:buClr>
              <a:buFont typeface="Symbol" charset="2"/>
              <a:buChar char=""/>
            </a:pPr>
            <a:r>
              <a:rPr b="0" lang="en-US" sz="1700" spc="-1" strike="noStrike">
                <a:solidFill>
                  <a:srgbClr val="292929"/>
                </a:solidFill>
                <a:latin typeface="Arial"/>
              </a:rPr>
              <a:t>SpaceX API Data Columns: </a:t>
            </a:r>
            <a:r>
              <a:rPr b="0" lang="en-US" sz="1700" spc="-1" strike="noStrike">
                <a:solidFill>
                  <a:srgbClr val="666666"/>
                </a:solidFill>
                <a:latin typeface="Arial"/>
              </a:rPr>
              <a:t>FlightNumber, Date, BoosterVersion, PayloadMass, Orbit, LaunchSite, Outcome, </a:t>
            </a:r>
            <a:endParaRPr b="0" lang="en-US" sz="1700" spc="-1" strike="noStrike">
              <a:solidFill>
                <a:srgbClr val="000000"/>
              </a:solidFill>
              <a:latin typeface="Calibri"/>
            </a:endParaRPr>
          </a:p>
          <a:p>
            <a:pPr marL="432000" indent="-324000">
              <a:lnSpc>
                <a:spcPct val="100000"/>
              </a:lnSpc>
              <a:spcBef>
                <a:spcPts val="1400"/>
              </a:spcBef>
              <a:buClr>
                <a:srgbClr val="292929"/>
              </a:buClr>
              <a:buFont typeface="Symbol" charset="2"/>
              <a:buChar char=""/>
            </a:pPr>
            <a:r>
              <a:rPr b="0" lang="en-US" sz="1700" spc="-1" strike="noStrike">
                <a:solidFill>
                  <a:srgbClr val="666666"/>
                </a:solidFill>
                <a:latin typeface="Arial"/>
              </a:rPr>
              <a:t>Flights, GridFins, Reused, Legs, LandingPad, Block, ReusedCount, Serial, Longitude, Latitude</a:t>
            </a:r>
            <a:endParaRPr b="0" lang="en-US" sz="1700" spc="-1" strike="noStrike">
              <a:solidFill>
                <a:srgbClr val="000000"/>
              </a:solidFill>
              <a:latin typeface="Calibri"/>
            </a:endParaRPr>
          </a:p>
          <a:p>
            <a:pPr marL="432000" indent="-324000">
              <a:lnSpc>
                <a:spcPct val="100000"/>
              </a:lnSpc>
              <a:spcBef>
                <a:spcPts val="1400"/>
              </a:spcBef>
              <a:buClr>
                <a:srgbClr val="292929"/>
              </a:buClr>
              <a:buFont typeface="Symbol" charset="2"/>
              <a:buChar char=""/>
            </a:pPr>
            <a:r>
              <a:rPr b="0" lang="en-US" sz="1700" spc="-1" strike="noStrike">
                <a:solidFill>
                  <a:srgbClr val="292929"/>
                </a:solidFill>
                <a:latin typeface="Arial"/>
              </a:rPr>
              <a:t> </a:t>
            </a:r>
            <a:r>
              <a:rPr b="0" lang="en-US" sz="1700" spc="-1" strike="noStrike">
                <a:solidFill>
                  <a:srgbClr val="292929"/>
                </a:solidFill>
                <a:latin typeface="Arial"/>
              </a:rPr>
              <a:t>Wikipedia Web Scrape Data Columns: </a:t>
            </a:r>
            <a:r>
              <a:rPr b="0" lang="en-US" sz="1700" spc="-1" strike="noStrike">
                <a:solidFill>
                  <a:srgbClr val="666666"/>
                </a:solidFill>
                <a:latin typeface="Arial"/>
              </a:rPr>
              <a:t>Flight No., Launch site, Payload, PayloadMass, Orbit, Customer, </a:t>
            </a:r>
            <a:endParaRPr b="0" lang="en-US" sz="1700" spc="-1" strike="noStrike">
              <a:solidFill>
                <a:srgbClr val="000000"/>
              </a:solidFill>
              <a:latin typeface="Calibri"/>
            </a:endParaRPr>
          </a:p>
          <a:p>
            <a:pPr marL="432000" indent="-324000">
              <a:lnSpc>
                <a:spcPct val="100000"/>
              </a:lnSpc>
              <a:spcBef>
                <a:spcPts val="1400"/>
              </a:spcBef>
              <a:buClr>
                <a:srgbClr val="292929"/>
              </a:buClr>
              <a:buFont typeface="Symbol" charset="2"/>
              <a:buChar char=""/>
            </a:pPr>
            <a:r>
              <a:rPr b="0" lang="en-US" sz="1700" spc="-1" strike="noStrike">
                <a:solidFill>
                  <a:srgbClr val="666666"/>
                </a:solidFill>
                <a:latin typeface="Arial"/>
              </a:rPr>
              <a:t>Launch outcome, Version Booster, Booster landing, Date, Time</a:t>
            </a:r>
            <a:endParaRPr b="0" lang="en-US" sz="1700" spc="-1" strike="noStrike">
              <a:solidFill>
                <a:srgbClr val="000000"/>
              </a:solidFill>
              <a:latin typeface="Calibri"/>
            </a:endParaRPr>
          </a:p>
          <a:p>
            <a:pPr>
              <a:lnSpc>
                <a:spcPct val="100000"/>
              </a:lnSpc>
              <a:spcBef>
                <a:spcPts val="1400"/>
              </a:spcBef>
            </a:pPr>
            <a:endParaRPr b="0" lang="en-US" sz="1700" spc="-1" strike="noStrike">
              <a:solidFill>
                <a:srgbClr val="000000"/>
              </a:solidFill>
              <a:latin typeface="Calibri"/>
            </a:endParaRPr>
          </a:p>
          <a:p>
            <a:pPr>
              <a:lnSpc>
                <a:spcPct val="100000"/>
              </a:lnSpc>
            </a:pPr>
            <a:endParaRPr b="0" lang="en-US" sz="1700" spc="-1" strike="noStrike">
              <a:solidFill>
                <a:srgbClr val="000000"/>
              </a:solidFill>
              <a:latin typeface="Calibri"/>
            </a:endParaRPr>
          </a:p>
        </p:txBody>
      </p:sp>
      <p:sp>
        <p:nvSpPr>
          <p:cNvPr id="182"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Data Collection</a:t>
            </a:r>
            <a:endParaRPr b="0" lang="en-US" sz="4000" spc="-1" strike="noStrike">
              <a:latin typeface="Arial"/>
            </a:endParaRPr>
          </a:p>
        </p:txBody>
      </p:sp>
      <p:pic>
        <p:nvPicPr>
          <p:cNvPr id="183" name="" descr=""/>
          <p:cNvPicPr/>
          <p:nvPr/>
        </p:nvPicPr>
        <p:blipFill>
          <a:blip r:embed="rId2"/>
          <a:stretch/>
        </p:blipFill>
        <p:spPr>
          <a:xfrm>
            <a:off x="1094760" y="4206240"/>
            <a:ext cx="9719280" cy="201168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84"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C2D516D5-BD44-435B-BFCB-16115023D2DB}" type="slidenum">
              <a:rPr b="0" lang="en-US" sz="1600" spc="-1" strike="noStrike">
                <a:solidFill>
                  <a:srgbClr val="1c7ddb"/>
                </a:solidFill>
                <a:latin typeface="Abadi"/>
              </a:rPr>
              <a:t>7</a:t>
            </a:fld>
            <a:endParaRPr b="0" lang="en-US" sz="1600" spc="-1" strike="noStrike">
              <a:latin typeface="Times New Roman"/>
            </a:endParaRPr>
          </a:p>
        </p:txBody>
      </p:sp>
      <p:sp>
        <p:nvSpPr>
          <p:cNvPr id="185" name="TextShape 2"/>
          <p:cNvSpPr txBox="1"/>
          <p:nvPr/>
        </p:nvSpPr>
        <p:spPr>
          <a:xfrm>
            <a:off x="820800" y="1800360"/>
            <a:ext cx="4640040" cy="4225680"/>
          </a:xfrm>
          <a:prstGeom prst="rect">
            <a:avLst/>
          </a:prstGeom>
          <a:noFill/>
          <a:ln>
            <a:noFill/>
          </a:ln>
        </p:spPr>
        <p:txBody>
          <a:bodyPr>
            <a:normAutofit/>
          </a:bodyPr>
          <a:p>
            <a:pPr marL="228600" indent="-228240">
              <a:lnSpc>
                <a:spcPct val="100000"/>
              </a:lnSpc>
              <a:spcBef>
                <a:spcPts val="1400"/>
              </a:spcBef>
              <a:buClr>
                <a:srgbClr val="292929"/>
              </a:buClr>
              <a:buFont typeface="Arial"/>
              <a:buChar char="•"/>
            </a:pPr>
            <a:endParaRPr b="0" lang="en-US" sz="2800" spc="-1" strike="noStrike">
              <a:solidFill>
                <a:srgbClr val="000000"/>
              </a:solidFill>
              <a:latin typeface="Calibri"/>
            </a:endParaRPr>
          </a:p>
          <a:p>
            <a:pPr marL="228600" indent="-228240">
              <a:lnSpc>
                <a:spcPct val="100000"/>
              </a:lnSpc>
              <a:spcBef>
                <a:spcPts val="1400"/>
              </a:spcBef>
              <a:buClr>
                <a:srgbClr val="292929"/>
              </a:buClr>
              <a:buFont typeface="Arial"/>
              <a:buChar char="•"/>
            </a:pPr>
            <a:endParaRPr b="0" lang="en-US" sz="2800" spc="-1" strike="noStrike">
              <a:solidFill>
                <a:srgbClr val="000000"/>
              </a:solidFill>
              <a:latin typeface="Calibri"/>
            </a:endParaRPr>
          </a:p>
        </p:txBody>
      </p:sp>
      <p:sp>
        <p:nvSpPr>
          <p:cNvPr id="186"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Data Collection – SpaceX API</a:t>
            </a:r>
            <a:endParaRPr b="0" lang="en-US" sz="4000" spc="-1" strike="noStrike">
              <a:latin typeface="Arial"/>
            </a:endParaRPr>
          </a:p>
        </p:txBody>
      </p:sp>
      <p:pic>
        <p:nvPicPr>
          <p:cNvPr id="187" name="" descr=""/>
          <p:cNvPicPr/>
          <p:nvPr/>
        </p:nvPicPr>
        <p:blipFill>
          <a:blip r:embed="rId2"/>
          <a:stretch/>
        </p:blipFill>
        <p:spPr>
          <a:xfrm>
            <a:off x="994320" y="1783440"/>
            <a:ext cx="4469400" cy="776880"/>
          </a:xfrm>
          <a:prstGeom prst="rect">
            <a:avLst/>
          </a:prstGeom>
          <a:ln>
            <a:noFill/>
          </a:ln>
        </p:spPr>
      </p:pic>
      <p:pic>
        <p:nvPicPr>
          <p:cNvPr id="188" name="" descr=""/>
          <p:cNvPicPr/>
          <p:nvPr/>
        </p:nvPicPr>
        <p:blipFill>
          <a:blip r:embed="rId3"/>
          <a:stretch/>
        </p:blipFill>
        <p:spPr>
          <a:xfrm>
            <a:off x="914400" y="3108960"/>
            <a:ext cx="4389120" cy="599760"/>
          </a:xfrm>
          <a:prstGeom prst="rect">
            <a:avLst/>
          </a:prstGeom>
          <a:ln>
            <a:noFill/>
          </a:ln>
        </p:spPr>
      </p:pic>
      <p:pic>
        <p:nvPicPr>
          <p:cNvPr id="189" name="" descr=""/>
          <p:cNvPicPr/>
          <p:nvPr/>
        </p:nvPicPr>
        <p:blipFill>
          <a:blip r:embed="rId4"/>
          <a:stretch/>
        </p:blipFill>
        <p:spPr>
          <a:xfrm>
            <a:off x="1005840" y="4187520"/>
            <a:ext cx="2284200" cy="1938960"/>
          </a:xfrm>
          <a:prstGeom prst="rect">
            <a:avLst/>
          </a:prstGeom>
          <a:ln>
            <a:noFill/>
          </a:ln>
        </p:spPr>
      </p:pic>
      <p:pic>
        <p:nvPicPr>
          <p:cNvPr id="190" name="" descr=""/>
          <p:cNvPicPr/>
          <p:nvPr/>
        </p:nvPicPr>
        <p:blipFill>
          <a:blip r:embed="rId5"/>
          <a:stretch/>
        </p:blipFill>
        <p:spPr>
          <a:xfrm>
            <a:off x="6583680" y="1493640"/>
            <a:ext cx="4067280" cy="2895480"/>
          </a:xfrm>
          <a:prstGeom prst="rect">
            <a:avLst/>
          </a:prstGeom>
          <a:ln>
            <a:noFill/>
          </a:ln>
        </p:spPr>
      </p:pic>
      <p:pic>
        <p:nvPicPr>
          <p:cNvPr id="191" name="" descr=""/>
          <p:cNvPicPr/>
          <p:nvPr/>
        </p:nvPicPr>
        <p:blipFill>
          <a:blip r:embed="rId6"/>
          <a:stretch/>
        </p:blipFill>
        <p:spPr>
          <a:xfrm>
            <a:off x="6583680" y="4380120"/>
            <a:ext cx="2939400" cy="557640"/>
          </a:xfrm>
          <a:prstGeom prst="rect">
            <a:avLst/>
          </a:prstGeom>
          <a:ln>
            <a:noFill/>
          </a:ln>
        </p:spPr>
      </p:pic>
      <p:pic>
        <p:nvPicPr>
          <p:cNvPr id="192" name="" descr=""/>
          <p:cNvPicPr/>
          <p:nvPr/>
        </p:nvPicPr>
        <p:blipFill>
          <a:blip r:embed="rId7"/>
          <a:stretch/>
        </p:blipFill>
        <p:spPr>
          <a:xfrm>
            <a:off x="6518880" y="5212080"/>
            <a:ext cx="4819680" cy="274320"/>
          </a:xfrm>
          <a:prstGeom prst="rect">
            <a:avLst/>
          </a:prstGeom>
          <a:ln>
            <a:noFill/>
          </a:ln>
        </p:spPr>
      </p:pic>
      <p:pic>
        <p:nvPicPr>
          <p:cNvPr id="193" name="" descr=""/>
          <p:cNvPicPr/>
          <p:nvPr/>
        </p:nvPicPr>
        <p:blipFill>
          <a:blip r:embed="rId8"/>
          <a:stretch/>
        </p:blipFill>
        <p:spPr>
          <a:xfrm>
            <a:off x="6531480" y="5760720"/>
            <a:ext cx="4989960" cy="340920"/>
          </a:xfrm>
          <a:prstGeom prst="rect">
            <a:avLst/>
          </a:prstGeom>
          <a:ln>
            <a:noFill/>
          </a:ln>
        </p:spPr>
      </p:pic>
      <p:sp>
        <p:nvSpPr>
          <p:cNvPr id="194" name="TextShape 4"/>
          <p:cNvSpPr txBox="1"/>
          <p:nvPr/>
        </p:nvSpPr>
        <p:spPr>
          <a:xfrm>
            <a:off x="914400" y="1437120"/>
            <a:ext cx="5318280" cy="4953600"/>
          </a:xfrm>
          <a:prstGeom prst="rect">
            <a:avLst/>
          </a:prstGeom>
          <a:noFill/>
          <a:ln>
            <a:noFill/>
          </a:ln>
        </p:spPr>
        <p:txBody>
          <a:bodyPr lIns="90000" rIns="90000" tIns="45000" bIns="45000">
            <a:noAutofit/>
          </a:bodyPr>
          <a:p>
            <a:r>
              <a:rPr b="0" lang="en-US" sz="1800" spc="-1" strike="noStrike">
                <a:latin typeface="Arial"/>
              </a:rPr>
              <a:t>1. Requesting rocket launch data from SpaceX API</a:t>
            </a:r>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r>
              <a:rPr b="0" lang="en-US" sz="1800" spc="-1" strike="noStrike">
                <a:latin typeface="Arial"/>
              </a:rPr>
              <a:t>2.Converting response to a JSON file</a:t>
            </a:r>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r>
              <a:rPr b="0" lang="en-US" sz="1800" spc="-1" strike="noStrike">
                <a:latin typeface="Arial"/>
              </a:rPr>
              <a:t>3. Cleaning data</a:t>
            </a:r>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r>
              <a:rPr b="0" lang="en-US" sz="1800" spc="-1" strike="noStrike">
                <a:latin typeface="Arial"/>
              </a:rPr>
              <a:t>4. Defining a dictionary to convert it to a dataframe</a:t>
            </a:r>
            <a:endParaRPr b="0" lang="en-US" sz="1800" spc="-1" strike="noStrike">
              <a:latin typeface="Arial"/>
            </a:endParaRPr>
          </a:p>
        </p:txBody>
      </p:sp>
      <p:sp>
        <p:nvSpPr>
          <p:cNvPr id="195" name="TextShape 5"/>
          <p:cNvSpPr txBox="1"/>
          <p:nvPr/>
        </p:nvSpPr>
        <p:spPr>
          <a:xfrm>
            <a:off x="6583680" y="4846320"/>
            <a:ext cx="4441680" cy="858240"/>
          </a:xfrm>
          <a:prstGeom prst="rect">
            <a:avLst/>
          </a:prstGeom>
          <a:noFill/>
          <a:ln>
            <a:noFill/>
          </a:ln>
        </p:spPr>
        <p:txBody>
          <a:bodyPr lIns="90000" rIns="90000" tIns="45000" bIns="45000">
            <a:noAutofit/>
          </a:bodyPr>
          <a:p>
            <a:r>
              <a:rPr b="0" lang="en-US" sz="1800" spc="-1" strike="noStrike">
                <a:latin typeface="Arial"/>
              </a:rPr>
              <a:t>5. We only keep the Falcon 9 records</a:t>
            </a:r>
            <a:endParaRPr b="0" lang="en-US" sz="1800" spc="-1" strike="noStrike">
              <a:latin typeface="Arial"/>
            </a:endParaRPr>
          </a:p>
          <a:p>
            <a:endParaRPr b="0" lang="en-US" sz="1800" spc="-1" strike="noStrike">
              <a:latin typeface="Arial"/>
            </a:endParaRPr>
          </a:p>
          <a:p>
            <a:r>
              <a:rPr b="0" lang="en-US" sz="1800" spc="-1" strike="noStrike">
                <a:latin typeface="Arial"/>
              </a:rPr>
              <a:t>6. We export the saved records to a cv file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96"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0673B706-CCE1-469B-ADBD-661D7EC0103B}" type="slidenum">
              <a:rPr b="0" lang="en-US" sz="1600" spc="-1" strike="noStrike">
                <a:solidFill>
                  <a:srgbClr val="1c7ddb"/>
                </a:solidFill>
                <a:latin typeface="Abadi"/>
              </a:rPr>
              <a:t>8</a:t>
            </a:fld>
            <a:endParaRPr b="0" lang="en-US" sz="1600" spc="-1" strike="noStrike">
              <a:latin typeface="Times New Roman"/>
            </a:endParaRPr>
          </a:p>
        </p:txBody>
      </p:sp>
      <p:sp>
        <p:nvSpPr>
          <p:cNvPr id="197" name="CustomShape 2"/>
          <p:cNvSpPr/>
          <p:nvPr/>
        </p:nvSpPr>
        <p:spPr>
          <a:xfrm>
            <a:off x="770040" y="538560"/>
            <a:ext cx="10515240" cy="548640"/>
          </a:xfrm>
          <a:prstGeom prst="rect">
            <a:avLst/>
          </a:prstGeom>
          <a:noFill/>
          <a:ln>
            <a:noFill/>
          </a:ln>
        </p:spPr>
        <p:style>
          <a:lnRef idx="0"/>
          <a:fillRef idx="0"/>
          <a:effectRef idx="0"/>
          <a:fontRef idx="minor"/>
        </p:style>
      </p:sp>
      <p:sp>
        <p:nvSpPr>
          <p:cNvPr id="198" name="CustomShape 3"/>
          <p:cNvSpPr/>
          <p:nvPr/>
        </p:nvSpPr>
        <p:spPr>
          <a:xfrm>
            <a:off x="922320" y="69120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Data Collection: Scraping</a:t>
            </a:r>
            <a:endParaRPr b="0" lang="en-US" sz="4000" spc="-1" strike="noStrike">
              <a:latin typeface="Arial"/>
            </a:endParaRPr>
          </a:p>
        </p:txBody>
      </p:sp>
      <p:pic>
        <p:nvPicPr>
          <p:cNvPr id="199" name="" descr=""/>
          <p:cNvPicPr/>
          <p:nvPr/>
        </p:nvPicPr>
        <p:blipFill>
          <a:blip r:embed="rId2"/>
          <a:stretch/>
        </p:blipFill>
        <p:spPr>
          <a:xfrm>
            <a:off x="672120" y="2377440"/>
            <a:ext cx="4082760" cy="274320"/>
          </a:xfrm>
          <a:prstGeom prst="rect">
            <a:avLst/>
          </a:prstGeom>
          <a:ln>
            <a:noFill/>
          </a:ln>
        </p:spPr>
      </p:pic>
      <p:pic>
        <p:nvPicPr>
          <p:cNvPr id="200" name="" descr=""/>
          <p:cNvPicPr/>
          <p:nvPr/>
        </p:nvPicPr>
        <p:blipFill>
          <a:blip r:embed="rId3"/>
          <a:stretch/>
        </p:blipFill>
        <p:spPr>
          <a:xfrm>
            <a:off x="640080" y="3291840"/>
            <a:ext cx="3201840" cy="281520"/>
          </a:xfrm>
          <a:prstGeom prst="rect">
            <a:avLst/>
          </a:prstGeom>
          <a:ln>
            <a:noFill/>
          </a:ln>
        </p:spPr>
      </p:pic>
      <p:pic>
        <p:nvPicPr>
          <p:cNvPr id="201" name="" descr=""/>
          <p:cNvPicPr/>
          <p:nvPr/>
        </p:nvPicPr>
        <p:blipFill>
          <a:blip r:embed="rId4"/>
          <a:stretch/>
        </p:blipFill>
        <p:spPr>
          <a:xfrm>
            <a:off x="640080" y="4069440"/>
            <a:ext cx="3291840" cy="292320"/>
          </a:xfrm>
          <a:prstGeom prst="rect">
            <a:avLst/>
          </a:prstGeom>
          <a:ln>
            <a:noFill/>
          </a:ln>
        </p:spPr>
      </p:pic>
      <p:pic>
        <p:nvPicPr>
          <p:cNvPr id="202" name="" descr=""/>
          <p:cNvPicPr/>
          <p:nvPr/>
        </p:nvPicPr>
        <p:blipFill>
          <a:blip r:embed="rId5"/>
          <a:stretch/>
        </p:blipFill>
        <p:spPr>
          <a:xfrm>
            <a:off x="584280" y="4827600"/>
            <a:ext cx="5176440" cy="1847520"/>
          </a:xfrm>
          <a:prstGeom prst="rect">
            <a:avLst/>
          </a:prstGeom>
          <a:ln>
            <a:noFill/>
          </a:ln>
        </p:spPr>
      </p:pic>
      <p:pic>
        <p:nvPicPr>
          <p:cNvPr id="203" name="" descr=""/>
          <p:cNvPicPr/>
          <p:nvPr/>
        </p:nvPicPr>
        <p:blipFill>
          <a:blip r:embed="rId6"/>
          <a:stretch/>
        </p:blipFill>
        <p:spPr>
          <a:xfrm>
            <a:off x="6330240" y="2019240"/>
            <a:ext cx="4734000" cy="3009960"/>
          </a:xfrm>
          <a:prstGeom prst="rect">
            <a:avLst/>
          </a:prstGeom>
          <a:ln>
            <a:noFill/>
          </a:ln>
        </p:spPr>
      </p:pic>
      <p:pic>
        <p:nvPicPr>
          <p:cNvPr id="204" name="" descr=""/>
          <p:cNvPicPr/>
          <p:nvPr/>
        </p:nvPicPr>
        <p:blipFill>
          <a:blip r:embed="rId7"/>
          <a:stretch/>
        </p:blipFill>
        <p:spPr>
          <a:xfrm>
            <a:off x="6309360" y="5667480"/>
            <a:ext cx="5616000" cy="367560"/>
          </a:xfrm>
          <a:prstGeom prst="rect">
            <a:avLst/>
          </a:prstGeom>
          <a:ln>
            <a:noFill/>
          </a:ln>
        </p:spPr>
      </p:pic>
      <p:sp>
        <p:nvSpPr>
          <p:cNvPr id="205" name="TextShape 4"/>
          <p:cNvSpPr txBox="1"/>
          <p:nvPr/>
        </p:nvSpPr>
        <p:spPr>
          <a:xfrm>
            <a:off x="579600" y="1737360"/>
            <a:ext cx="4541040" cy="2905920"/>
          </a:xfrm>
          <a:prstGeom prst="rect">
            <a:avLst/>
          </a:prstGeom>
          <a:noFill/>
          <a:ln>
            <a:noFill/>
          </a:ln>
        </p:spPr>
        <p:txBody>
          <a:bodyPr lIns="90000" rIns="90000" tIns="45000" bIns="45000">
            <a:noAutofit/>
          </a:bodyPr>
          <a:p>
            <a:r>
              <a:rPr b="0" lang="en-US" sz="1800" spc="-1" strike="noStrike">
                <a:latin typeface="Arial"/>
              </a:rPr>
              <a:t>1. Getting response from HTML</a:t>
            </a:r>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r>
              <a:rPr b="0" lang="en-US" sz="1800" spc="-1" strike="noStrike">
                <a:latin typeface="Arial"/>
              </a:rPr>
              <a:t>2. Generating the Soup object</a:t>
            </a:r>
            <a:endParaRPr b="0" lang="en-US" sz="1800" spc="-1" strike="noStrike">
              <a:latin typeface="Arial"/>
            </a:endParaRPr>
          </a:p>
          <a:p>
            <a:endParaRPr b="0" lang="en-US" sz="1800" spc="-1" strike="noStrike">
              <a:latin typeface="Arial"/>
            </a:endParaRPr>
          </a:p>
          <a:p>
            <a:endParaRPr b="0" lang="en-US" sz="1800" spc="-1" strike="noStrike">
              <a:latin typeface="Arial"/>
            </a:endParaRPr>
          </a:p>
          <a:p>
            <a:r>
              <a:rPr b="0" lang="en-US" sz="1800" spc="-1" strike="noStrike">
                <a:latin typeface="Arial"/>
              </a:rPr>
              <a:t>3. We look for all the table elements</a:t>
            </a:r>
            <a:endParaRPr b="0" lang="en-US" sz="1800" spc="-1" strike="noStrike">
              <a:latin typeface="Arial"/>
            </a:endParaRPr>
          </a:p>
          <a:p>
            <a:endParaRPr b="0" lang="en-US" sz="1800" spc="-1" strike="noStrike">
              <a:latin typeface="Arial"/>
            </a:endParaRPr>
          </a:p>
          <a:p>
            <a:endParaRPr b="0" lang="en-US" sz="1800" spc="-1" strike="noStrike">
              <a:latin typeface="Arial"/>
            </a:endParaRPr>
          </a:p>
          <a:p>
            <a:r>
              <a:rPr b="0" lang="en-US" sz="1800" spc="-1" strike="noStrike">
                <a:latin typeface="Arial"/>
              </a:rPr>
              <a:t>4. We extract all columns names on by one</a:t>
            </a:r>
            <a:endParaRPr b="0" lang="en-US" sz="1800" spc="-1" strike="noStrike">
              <a:latin typeface="Arial"/>
            </a:endParaRPr>
          </a:p>
        </p:txBody>
      </p:sp>
      <p:sp>
        <p:nvSpPr>
          <p:cNvPr id="206" name="TextShape 5"/>
          <p:cNvSpPr txBox="1"/>
          <p:nvPr/>
        </p:nvSpPr>
        <p:spPr>
          <a:xfrm>
            <a:off x="6309360" y="1645920"/>
            <a:ext cx="5415840" cy="3931920"/>
          </a:xfrm>
          <a:prstGeom prst="rect">
            <a:avLst/>
          </a:prstGeom>
          <a:noFill/>
          <a:ln>
            <a:noFill/>
          </a:ln>
        </p:spPr>
        <p:txBody>
          <a:bodyPr lIns="90000" rIns="90000" tIns="45000" bIns="45000">
            <a:noAutofit/>
          </a:bodyPr>
          <a:p>
            <a:r>
              <a:rPr b="0" lang="en-US" sz="1800" spc="-1" strike="noStrike">
                <a:latin typeface="Arial"/>
              </a:rPr>
              <a:t>5. We create an empty dictionary with keys</a:t>
            </a:r>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endParaRPr b="0" lang="en-US" sz="1800" spc="-1" strike="noStrike">
              <a:latin typeface="Arial"/>
            </a:endParaRPr>
          </a:p>
          <a:p>
            <a:r>
              <a:rPr b="0" lang="en-US" sz="1800" spc="-1" strike="noStrike">
                <a:latin typeface="Arial"/>
              </a:rPr>
              <a:t>6. We convert the previously defined dictionary to a </a:t>
            </a:r>
            <a:endParaRPr b="0" lang="en-US" sz="1800" spc="-1" strike="noStrike">
              <a:latin typeface="Arial"/>
            </a:endParaRPr>
          </a:p>
          <a:p>
            <a:r>
              <a:rPr b="0" lang="en-US" sz="1800" spc="-1" strike="noStrike">
                <a:latin typeface="Arial"/>
              </a:rPr>
              <a:t>Dataframe and save it as a cv file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293</TotalTime>
  <Application>LibreOffice/6.3.3.2$Windows_x86 LibreOffice_project/a64200df03143b798afd1ec74a12ab50359878ed</Application>
  <Words>1346</Words>
  <Paragraphs>234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dc:description/>
  <dc:language>en-US</dc:language>
  <cp:lastModifiedBy/>
  <dcterms:modified xsi:type="dcterms:W3CDTF">2024-07-07T20:47:56Z</dcterms:modified>
  <cp:revision>235</cp:revision>
  <dc:subject/>
  <dc:title> &lt;Title&gt;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0x010100EECD86F56755A646AC8AFCBCBD967F21</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4</vt:i4>
  </property>
  <property fmtid="{D5CDD505-2E9C-101B-9397-08002B2CF9AE}" pid="9" name="PresentationFormat">
    <vt:lpwstr>Widescreen</vt:lpwstr>
  </property>
  <property fmtid="{D5CDD505-2E9C-101B-9397-08002B2CF9AE}" pid="10" name="ScaleCrop">
    <vt:bool>0</vt:bool>
  </property>
  <property fmtid="{D5CDD505-2E9C-101B-9397-08002B2CF9AE}" pid="11" name="ShareDoc">
    <vt:bool>0</vt:bool>
  </property>
  <property fmtid="{D5CDD505-2E9C-101B-9397-08002B2CF9AE}" pid="12" name="Slides">
    <vt:i4>47</vt:i4>
  </property>
</Properties>
</file>